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8288000" cy="10287000"/>
  <p:notesSz cx="6858000" cy="9144000"/>
  <p:embeddedFontLst>
    <p:embeddedFont>
      <p:font typeface="Canva Sans Bold" panose="020B0803030501040103" pitchFamily="34" charset="0"/>
      <p:regular r:id="rId19"/>
      <p:bold r:id="rId20"/>
    </p:embeddedFont>
    <p:embeddedFont>
      <p:font typeface="Poppins" pitchFamily="2" charset="77"/>
      <p:regular r:id="rId21"/>
    </p:embeddedFont>
    <p:embeddedFont>
      <p:font typeface="Poppins Bold" pitchFamily="2" charset="77"/>
      <p:regular r:id="rId22"/>
      <p:bold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autoAdjust="0"/>
    <p:restoredTop sz="94665" autoAdjust="0"/>
  </p:normalViewPr>
  <p:slideViewPr>
    <p:cSldViewPr>
      <p:cViewPr varScale="1">
        <p:scale>
          <a:sx n="71" d="100"/>
          <a:sy n="71" d="100"/>
        </p:scale>
        <p:origin x="760"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7/11/25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2.sv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9.jpeg"/></Relationships>
</file>

<file path=ppt/slides/_rels/slide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2.svg"/></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svg"/><Relationship Id="rId7" Type="http://schemas.openxmlformats.org/officeDocument/2006/relationships/image" Target="../media/image14.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9104" y="4835374"/>
            <a:ext cx="18487104" cy="13377941"/>
          </a:xfrm>
          <a:custGeom>
            <a:avLst/>
            <a:gdLst/>
            <a:ahLst/>
            <a:cxnLst/>
            <a:rect l="l" t="t" r="r" b="b"/>
            <a:pathLst>
              <a:path w="18487104" h="13377941">
                <a:moveTo>
                  <a:pt x="0" y="0"/>
                </a:moveTo>
                <a:lnTo>
                  <a:pt x="18487104" y="0"/>
                </a:lnTo>
                <a:lnTo>
                  <a:pt x="18487104" y="13377940"/>
                </a:lnTo>
                <a:lnTo>
                  <a:pt x="0" y="133779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A"/>
          </a:p>
        </p:txBody>
      </p:sp>
      <p:sp>
        <p:nvSpPr>
          <p:cNvPr id="3" name="AutoShape 3"/>
          <p:cNvSpPr/>
          <p:nvPr/>
        </p:nvSpPr>
        <p:spPr>
          <a:xfrm>
            <a:off x="1983993" y="6383917"/>
            <a:ext cx="8918179" cy="19050"/>
          </a:xfrm>
          <a:prstGeom prst="line">
            <a:avLst/>
          </a:prstGeom>
          <a:ln w="47625" cap="flat">
            <a:solidFill>
              <a:srgbClr val="000000"/>
            </a:solidFill>
            <a:prstDash val="sysDash"/>
            <a:headEnd type="none" w="sm" len="sm"/>
            <a:tailEnd type="none" w="sm" len="sm"/>
          </a:ln>
        </p:spPr>
        <p:txBody>
          <a:bodyPr/>
          <a:lstStyle/>
          <a:p>
            <a:endParaRPr lang="en-PA"/>
          </a:p>
        </p:txBody>
      </p:sp>
      <p:grpSp>
        <p:nvGrpSpPr>
          <p:cNvPr id="4" name="Group 4"/>
          <p:cNvGrpSpPr/>
          <p:nvPr/>
        </p:nvGrpSpPr>
        <p:grpSpPr>
          <a:xfrm rot="-2789597">
            <a:off x="1995529" y="1827768"/>
            <a:ext cx="606050" cy="530294"/>
            <a:chOff x="0" y="0"/>
            <a:chExt cx="812800" cy="711200"/>
          </a:xfrm>
        </p:grpSpPr>
        <p:sp>
          <p:nvSpPr>
            <p:cNvPr id="5" name="Freeform 5"/>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8D0000"/>
            </a:solidFill>
          </p:spPr>
          <p:txBody>
            <a:bodyPr/>
            <a:lstStyle/>
            <a:p>
              <a:endParaRPr lang="en-PA"/>
            </a:p>
          </p:txBody>
        </p:sp>
        <p:sp>
          <p:nvSpPr>
            <p:cNvPr id="6" name="TextBox 6"/>
            <p:cNvSpPr txBox="1"/>
            <p:nvPr/>
          </p:nvSpPr>
          <p:spPr>
            <a:xfrm>
              <a:off x="127000" y="-3175"/>
              <a:ext cx="558800" cy="663575"/>
            </a:xfrm>
            <a:prstGeom prst="rect">
              <a:avLst/>
            </a:prstGeom>
          </p:spPr>
          <p:txBody>
            <a:bodyPr lIns="50800" tIns="50800" rIns="50800" bIns="50800" rtlCol="0" anchor="ctr"/>
            <a:lstStyle/>
            <a:p>
              <a:pPr algn="ctr">
                <a:lnSpc>
                  <a:spcPts val="6249"/>
                </a:lnSpc>
              </a:pPr>
              <a:endParaRPr/>
            </a:p>
          </p:txBody>
        </p:sp>
      </p:grpSp>
      <p:grpSp>
        <p:nvGrpSpPr>
          <p:cNvPr id="7" name="Group 7"/>
          <p:cNvGrpSpPr/>
          <p:nvPr/>
        </p:nvGrpSpPr>
        <p:grpSpPr>
          <a:xfrm rot="-2789597">
            <a:off x="2244285" y="2057003"/>
            <a:ext cx="431165" cy="377270"/>
            <a:chOff x="0" y="0"/>
            <a:chExt cx="812800" cy="711200"/>
          </a:xfrm>
        </p:grpSpPr>
        <p:sp>
          <p:nvSpPr>
            <p:cNvPr id="8" name="Freeform 8"/>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C27F7F"/>
            </a:solidFill>
          </p:spPr>
          <p:txBody>
            <a:bodyPr/>
            <a:lstStyle/>
            <a:p>
              <a:endParaRPr lang="en-PA"/>
            </a:p>
          </p:txBody>
        </p:sp>
        <p:sp>
          <p:nvSpPr>
            <p:cNvPr id="9" name="TextBox 9"/>
            <p:cNvSpPr txBox="1"/>
            <p:nvPr/>
          </p:nvSpPr>
          <p:spPr>
            <a:xfrm>
              <a:off x="127000" y="-3175"/>
              <a:ext cx="558800" cy="663575"/>
            </a:xfrm>
            <a:prstGeom prst="rect">
              <a:avLst/>
            </a:prstGeom>
          </p:spPr>
          <p:txBody>
            <a:bodyPr lIns="50800" tIns="50800" rIns="50800" bIns="50800" rtlCol="0" anchor="ctr"/>
            <a:lstStyle/>
            <a:p>
              <a:pPr algn="ctr">
                <a:lnSpc>
                  <a:spcPts val="6249"/>
                </a:lnSpc>
              </a:pPr>
              <a:endParaRPr/>
            </a:p>
          </p:txBody>
        </p:sp>
      </p:grpSp>
      <p:grpSp>
        <p:nvGrpSpPr>
          <p:cNvPr id="10" name="Group 10"/>
          <p:cNvGrpSpPr/>
          <p:nvPr/>
        </p:nvGrpSpPr>
        <p:grpSpPr>
          <a:xfrm>
            <a:off x="10902172" y="474449"/>
            <a:ext cx="6756241" cy="6756241"/>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5855" r="-81857"/>
              </a:stretch>
            </a:blipFill>
          </p:spPr>
          <p:txBody>
            <a:bodyPr/>
            <a:lstStyle/>
            <a:p>
              <a:endParaRPr lang="en-PA"/>
            </a:p>
          </p:txBody>
        </p:sp>
      </p:grpSp>
      <p:sp>
        <p:nvSpPr>
          <p:cNvPr id="12" name="Freeform 12"/>
          <p:cNvSpPr/>
          <p:nvPr/>
        </p:nvSpPr>
        <p:spPr>
          <a:xfrm>
            <a:off x="2699478" y="985025"/>
            <a:ext cx="5317502" cy="1830784"/>
          </a:xfrm>
          <a:custGeom>
            <a:avLst/>
            <a:gdLst/>
            <a:ahLst/>
            <a:cxnLst/>
            <a:rect l="l" t="t" r="r" b="b"/>
            <a:pathLst>
              <a:path w="5317502" h="1830784">
                <a:moveTo>
                  <a:pt x="0" y="0"/>
                </a:moveTo>
                <a:lnTo>
                  <a:pt x="5317502" y="0"/>
                </a:lnTo>
                <a:lnTo>
                  <a:pt x="5317502" y="1830784"/>
                </a:lnTo>
                <a:lnTo>
                  <a:pt x="0" y="1830784"/>
                </a:lnTo>
                <a:lnTo>
                  <a:pt x="0" y="0"/>
                </a:lnTo>
                <a:close/>
              </a:path>
            </a:pathLst>
          </a:custGeom>
          <a:blipFill>
            <a:blip r:embed="rId5"/>
            <a:stretch>
              <a:fillRect/>
            </a:stretch>
          </a:blipFill>
        </p:spPr>
        <p:txBody>
          <a:bodyPr/>
          <a:lstStyle/>
          <a:p>
            <a:endParaRPr lang="en-PA"/>
          </a:p>
        </p:txBody>
      </p:sp>
      <p:sp>
        <p:nvSpPr>
          <p:cNvPr id="13" name="TextBox 13"/>
          <p:cNvSpPr txBox="1"/>
          <p:nvPr/>
        </p:nvSpPr>
        <p:spPr>
          <a:xfrm>
            <a:off x="1936317" y="2970819"/>
            <a:ext cx="10086147" cy="1767241"/>
          </a:xfrm>
          <a:prstGeom prst="rect">
            <a:avLst/>
          </a:prstGeom>
        </p:spPr>
        <p:txBody>
          <a:bodyPr lIns="0" tIns="0" rIns="0" bIns="0" rtlCol="0" anchor="t">
            <a:spAutoFit/>
          </a:bodyPr>
          <a:lstStyle/>
          <a:p>
            <a:pPr algn="l">
              <a:lnSpc>
                <a:spcPts val="7068"/>
              </a:lnSpc>
            </a:pPr>
            <a:r>
              <a:rPr lang="en-US" sz="5048" b="1">
                <a:solidFill>
                  <a:srgbClr val="000000"/>
                </a:solidFill>
                <a:latin typeface="Canva Sans Bold"/>
                <a:ea typeface="Canva Sans Bold"/>
                <a:cs typeface="Canva Sans Bold"/>
                <a:sym typeface="Canva Sans Bold"/>
              </a:rPr>
              <a:t>DETECCIÓN DE </a:t>
            </a:r>
          </a:p>
          <a:p>
            <a:pPr algn="l">
              <a:lnSpc>
                <a:spcPts val="7068"/>
              </a:lnSpc>
            </a:pPr>
            <a:r>
              <a:rPr lang="en-US" sz="5048" b="1">
                <a:solidFill>
                  <a:srgbClr val="000000"/>
                </a:solidFill>
                <a:latin typeface="Canva Sans Bold"/>
                <a:ea typeface="Canva Sans Bold"/>
                <a:cs typeface="Canva Sans Bold"/>
                <a:sym typeface="Canva Sans Bold"/>
              </a:rPr>
              <a:t>OPERACIONES</a:t>
            </a:r>
          </a:p>
        </p:txBody>
      </p:sp>
      <p:sp>
        <p:nvSpPr>
          <p:cNvPr id="14" name="TextBox 14"/>
          <p:cNvSpPr txBox="1"/>
          <p:nvPr/>
        </p:nvSpPr>
        <p:spPr>
          <a:xfrm>
            <a:off x="1983993" y="4620128"/>
            <a:ext cx="8497117" cy="1607820"/>
          </a:xfrm>
          <a:prstGeom prst="rect">
            <a:avLst/>
          </a:prstGeom>
        </p:spPr>
        <p:txBody>
          <a:bodyPr lIns="0" tIns="0" rIns="0" bIns="0" rtlCol="0" anchor="t">
            <a:spAutoFit/>
          </a:bodyPr>
          <a:lstStyle/>
          <a:p>
            <a:pPr algn="l">
              <a:lnSpc>
                <a:spcPts val="5940"/>
              </a:lnSpc>
            </a:pPr>
            <a:r>
              <a:rPr lang="en-US" sz="6000" b="1" spc="894">
                <a:solidFill>
                  <a:srgbClr val="8D0000"/>
                </a:solidFill>
                <a:latin typeface="Poppins Bold"/>
                <a:ea typeface="Poppins Bold"/>
                <a:cs typeface="Poppins Bold"/>
                <a:sym typeface="Poppins Bold"/>
              </a:rPr>
              <a:t>INUSUALES Y SOSPECHOSAS</a:t>
            </a:r>
          </a:p>
        </p:txBody>
      </p:sp>
      <p:sp>
        <p:nvSpPr>
          <p:cNvPr id="15" name="TextBox 15"/>
          <p:cNvSpPr txBox="1"/>
          <p:nvPr/>
        </p:nvSpPr>
        <p:spPr>
          <a:xfrm>
            <a:off x="1983993" y="6483930"/>
            <a:ext cx="8731759" cy="483870"/>
          </a:xfrm>
          <a:prstGeom prst="rect">
            <a:avLst/>
          </a:prstGeom>
        </p:spPr>
        <p:txBody>
          <a:bodyPr lIns="0" tIns="0" rIns="0" bIns="0" rtlCol="0" anchor="t">
            <a:spAutoFit/>
          </a:bodyPr>
          <a:lstStyle/>
          <a:p>
            <a:pPr algn="l">
              <a:lnSpc>
                <a:spcPts val="3779"/>
              </a:lnSpc>
            </a:pPr>
            <a:r>
              <a:rPr lang="en-US" sz="2699" spc="134">
                <a:solidFill>
                  <a:srgbClr val="2E2E2E"/>
                </a:solidFill>
                <a:latin typeface="Poppins"/>
                <a:ea typeface="Poppins"/>
                <a:cs typeface="Poppins"/>
                <a:sym typeface="Poppins"/>
              </a:rPr>
              <a:t>Por Medio de Indicadores Crediticios.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555358" y="859888"/>
            <a:ext cx="11356270" cy="1073150"/>
          </a:xfrm>
          <a:prstGeom prst="rect">
            <a:avLst/>
          </a:prstGeom>
        </p:spPr>
        <p:txBody>
          <a:bodyPr lIns="0" tIns="0" rIns="0" bIns="0" rtlCol="0" anchor="t">
            <a:spAutoFit/>
          </a:bodyPr>
          <a:lstStyle/>
          <a:p>
            <a:pPr algn="l">
              <a:lnSpc>
                <a:spcPts val="3999"/>
              </a:lnSpc>
            </a:pPr>
            <a:r>
              <a:rPr lang="en-US" sz="3999" b="1" spc="255">
                <a:solidFill>
                  <a:srgbClr val="FF3131"/>
                </a:solidFill>
                <a:latin typeface="Poppins Bold"/>
                <a:ea typeface="Poppins Bold"/>
                <a:cs typeface="Poppins Bold"/>
                <a:sym typeface="Poppins Bold"/>
              </a:rPr>
              <a:t>Enfoque Basado en Riesgo y Obligación de Monitoreo Continuo</a:t>
            </a:r>
          </a:p>
        </p:txBody>
      </p:sp>
      <p:grpSp>
        <p:nvGrpSpPr>
          <p:cNvPr id="3" name="Group 3"/>
          <p:cNvGrpSpPr/>
          <p:nvPr/>
        </p:nvGrpSpPr>
        <p:grpSpPr>
          <a:xfrm>
            <a:off x="7247335" y="3072856"/>
            <a:ext cx="7834546" cy="6185444"/>
            <a:chOff x="0" y="0"/>
            <a:chExt cx="679420" cy="536408"/>
          </a:xfrm>
        </p:grpSpPr>
        <p:sp>
          <p:nvSpPr>
            <p:cNvPr id="4" name="Freeform 4"/>
            <p:cNvSpPr/>
            <p:nvPr/>
          </p:nvSpPr>
          <p:spPr>
            <a:xfrm>
              <a:off x="0" y="0"/>
              <a:ext cx="679420" cy="536408"/>
            </a:xfrm>
            <a:custGeom>
              <a:avLst/>
              <a:gdLst/>
              <a:ahLst/>
              <a:cxnLst/>
              <a:rect l="l" t="t" r="r" b="b"/>
              <a:pathLst>
                <a:path w="679420" h="536408">
                  <a:moveTo>
                    <a:pt x="0" y="0"/>
                  </a:moveTo>
                  <a:lnTo>
                    <a:pt x="679420" y="0"/>
                  </a:lnTo>
                  <a:lnTo>
                    <a:pt x="679420" y="536408"/>
                  </a:lnTo>
                  <a:lnTo>
                    <a:pt x="0" y="536408"/>
                  </a:lnTo>
                  <a:close/>
                </a:path>
              </a:pathLst>
            </a:custGeom>
            <a:blipFill>
              <a:blip r:embed="rId2"/>
              <a:stretch>
                <a:fillRect l="-2065" r="-2065"/>
              </a:stretch>
            </a:blipFill>
          </p:spPr>
          <p:txBody>
            <a:bodyPr/>
            <a:lstStyle/>
            <a:p>
              <a:endParaRPr lang="en-PA"/>
            </a:p>
          </p:txBody>
        </p:sp>
      </p:grpSp>
      <p:sp>
        <p:nvSpPr>
          <p:cNvPr id="5" name="TextBox 5"/>
          <p:cNvSpPr txBox="1"/>
          <p:nvPr/>
        </p:nvSpPr>
        <p:spPr>
          <a:xfrm>
            <a:off x="1555358" y="3408997"/>
            <a:ext cx="4575142" cy="6045835"/>
          </a:xfrm>
          <a:prstGeom prst="rect">
            <a:avLst/>
          </a:prstGeom>
        </p:spPr>
        <p:txBody>
          <a:bodyPr lIns="0" tIns="0" rIns="0" bIns="0" rtlCol="0" anchor="t">
            <a:spAutoFit/>
          </a:bodyPr>
          <a:lstStyle/>
          <a:p>
            <a:pPr algn="just">
              <a:lnSpc>
                <a:spcPts val="3680"/>
              </a:lnSpc>
            </a:pPr>
            <a:r>
              <a:rPr lang="en-US" sz="2300">
                <a:solidFill>
                  <a:srgbClr val="2E2E2E"/>
                </a:solidFill>
                <a:latin typeface="Poppins"/>
                <a:ea typeface="Poppins"/>
                <a:cs typeface="Poppins"/>
                <a:sym typeface="Poppins"/>
              </a:rPr>
              <a:t>El Enfoque Basado en Riesgo (EBR) es uno de los pilares fundamentales de la Ley 23 de 2015 y sus reglamentos. Bajo este enfoque, los sujetos obligados deben identificar, evaluar, comprender y mitigar los riesgos de blanqueo de capitales y financiamiento del terrorismo (BC/FT) de acuerdo con la naturaleza de sus actividades, productos, clientes y canales.</a:t>
            </a:r>
          </a:p>
        </p:txBody>
      </p:sp>
      <p:sp>
        <p:nvSpPr>
          <p:cNvPr id="6" name="AutoShape 6"/>
          <p:cNvSpPr/>
          <p:nvPr/>
        </p:nvSpPr>
        <p:spPr>
          <a:xfrm>
            <a:off x="0" y="2317539"/>
            <a:ext cx="9144000" cy="0"/>
          </a:xfrm>
          <a:prstGeom prst="line">
            <a:avLst/>
          </a:prstGeom>
          <a:ln w="28575" cap="flat">
            <a:solidFill>
              <a:srgbClr val="000000"/>
            </a:solidFill>
            <a:prstDash val="solid"/>
            <a:headEnd type="none" w="sm" len="sm"/>
            <a:tailEnd type="none" w="sm" len="sm"/>
          </a:ln>
        </p:spPr>
        <p:txBody>
          <a:bodyPr/>
          <a:lstStyle/>
          <a:p>
            <a:endParaRPr lang="en-PA"/>
          </a:p>
        </p:txBody>
      </p:sp>
      <p:sp>
        <p:nvSpPr>
          <p:cNvPr id="7" name="Freeform 7"/>
          <p:cNvSpPr/>
          <p:nvPr/>
        </p:nvSpPr>
        <p:spPr>
          <a:xfrm rot="-8100000">
            <a:off x="8926861" y="-4033178"/>
            <a:ext cx="15031127" cy="10877070"/>
          </a:xfrm>
          <a:custGeom>
            <a:avLst/>
            <a:gdLst/>
            <a:ahLst/>
            <a:cxnLst/>
            <a:rect l="l" t="t" r="r" b="b"/>
            <a:pathLst>
              <a:path w="15031127" h="10877070">
                <a:moveTo>
                  <a:pt x="0" y="0"/>
                </a:moveTo>
                <a:lnTo>
                  <a:pt x="15031127" y="0"/>
                </a:lnTo>
                <a:lnTo>
                  <a:pt x="15031127" y="10877070"/>
                </a:lnTo>
                <a:lnTo>
                  <a:pt x="0" y="108770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PA"/>
          </a:p>
        </p:txBody>
      </p:sp>
      <p:sp>
        <p:nvSpPr>
          <p:cNvPr id="8" name="Freeform 8"/>
          <p:cNvSpPr/>
          <p:nvPr/>
        </p:nvSpPr>
        <p:spPr>
          <a:xfrm>
            <a:off x="16070043" y="1028700"/>
            <a:ext cx="1189257" cy="1189257"/>
          </a:xfrm>
          <a:custGeom>
            <a:avLst/>
            <a:gdLst/>
            <a:ahLst/>
            <a:cxnLst/>
            <a:rect l="l" t="t" r="r" b="b"/>
            <a:pathLst>
              <a:path w="1189257" h="1189257">
                <a:moveTo>
                  <a:pt x="0" y="0"/>
                </a:moveTo>
                <a:lnTo>
                  <a:pt x="1189257" y="0"/>
                </a:lnTo>
                <a:lnTo>
                  <a:pt x="1189257" y="1189257"/>
                </a:lnTo>
                <a:lnTo>
                  <a:pt x="0" y="1189257"/>
                </a:lnTo>
                <a:lnTo>
                  <a:pt x="0" y="0"/>
                </a:lnTo>
                <a:close/>
              </a:path>
            </a:pathLst>
          </a:custGeom>
          <a:blipFill>
            <a:blip r:embed="rId5"/>
            <a:stretch>
              <a:fillRect/>
            </a:stretch>
          </a:blipFill>
        </p:spPr>
        <p:txBody>
          <a:bodyPr/>
          <a:lstStyle/>
          <a:p>
            <a:endParaRPr lang="en-PA"/>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3408619"/>
            <a:ext cx="9970765" cy="0"/>
          </a:xfrm>
          <a:prstGeom prst="line">
            <a:avLst/>
          </a:prstGeom>
          <a:ln w="28575" cap="flat">
            <a:solidFill>
              <a:srgbClr val="000000"/>
            </a:solidFill>
            <a:prstDash val="solid"/>
            <a:headEnd type="none" w="sm" len="sm"/>
            <a:tailEnd type="none" w="sm" len="sm"/>
          </a:ln>
        </p:spPr>
        <p:txBody>
          <a:bodyPr/>
          <a:lstStyle/>
          <a:p>
            <a:endParaRPr lang="en-PA"/>
          </a:p>
        </p:txBody>
      </p:sp>
      <p:sp>
        <p:nvSpPr>
          <p:cNvPr id="3" name="Freeform 3"/>
          <p:cNvSpPr/>
          <p:nvPr/>
        </p:nvSpPr>
        <p:spPr>
          <a:xfrm>
            <a:off x="1028700" y="1030969"/>
            <a:ext cx="1189257" cy="1189257"/>
          </a:xfrm>
          <a:custGeom>
            <a:avLst/>
            <a:gdLst/>
            <a:ahLst/>
            <a:cxnLst/>
            <a:rect l="l" t="t" r="r" b="b"/>
            <a:pathLst>
              <a:path w="1189257" h="1189257">
                <a:moveTo>
                  <a:pt x="0" y="0"/>
                </a:moveTo>
                <a:lnTo>
                  <a:pt x="1189257" y="0"/>
                </a:lnTo>
                <a:lnTo>
                  <a:pt x="1189257" y="1189257"/>
                </a:lnTo>
                <a:lnTo>
                  <a:pt x="0" y="1189257"/>
                </a:lnTo>
                <a:lnTo>
                  <a:pt x="0" y="0"/>
                </a:lnTo>
                <a:close/>
              </a:path>
            </a:pathLst>
          </a:custGeom>
          <a:blipFill>
            <a:blip r:embed="rId2"/>
            <a:stretch>
              <a:fillRect/>
            </a:stretch>
          </a:blipFill>
        </p:spPr>
        <p:txBody>
          <a:bodyPr/>
          <a:lstStyle/>
          <a:p>
            <a:endParaRPr lang="en-PA"/>
          </a:p>
        </p:txBody>
      </p:sp>
      <p:sp>
        <p:nvSpPr>
          <p:cNvPr id="4" name="Freeform 4"/>
          <p:cNvSpPr/>
          <p:nvPr/>
        </p:nvSpPr>
        <p:spPr>
          <a:xfrm>
            <a:off x="10293986" y="2066114"/>
            <a:ext cx="6965314" cy="6154773"/>
          </a:xfrm>
          <a:custGeom>
            <a:avLst/>
            <a:gdLst/>
            <a:ahLst/>
            <a:cxnLst/>
            <a:rect l="l" t="t" r="r" b="b"/>
            <a:pathLst>
              <a:path w="6965314" h="6154773">
                <a:moveTo>
                  <a:pt x="0" y="0"/>
                </a:moveTo>
                <a:lnTo>
                  <a:pt x="6965314" y="0"/>
                </a:lnTo>
                <a:lnTo>
                  <a:pt x="6965314" y="6154772"/>
                </a:lnTo>
                <a:lnTo>
                  <a:pt x="0" y="6154772"/>
                </a:lnTo>
                <a:lnTo>
                  <a:pt x="0" y="0"/>
                </a:lnTo>
                <a:close/>
              </a:path>
            </a:pathLst>
          </a:custGeom>
          <a:blipFill>
            <a:blip r:embed="rId3"/>
            <a:stretch>
              <a:fillRect/>
            </a:stretch>
          </a:blipFill>
        </p:spPr>
        <p:txBody>
          <a:bodyPr/>
          <a:lstStyle/>
          <a:p>
            <a:endParaRPr lang="en-PA"/>
          </a:p>
        </p:txBody>
      </p:sp>
      <p:sp>
        <p:nvSpPr>
          <p:cNvPr id="5" name="TextBox 5"/>
          <p:cNvSpPr txBox="1"/>
          <p:nvPr/>
        </p:nvSpPr>
        <p:spPr>
          <a:xfrm>
            <a:off x="1204284" y="2297676"/>
            <a:ext cx="9057268" cy="1219211"/>
          </a:xfrm>
          <a:prstGeom prst="rect">
            <a:avLst/>
          </a:prstGeom>
        </p:spPr>
        <p:txBody>
          <a:bodyPr lIns="0" tIns="0" rIns="0" bIns="0" rtlCol="0" anchor="t">
            <a:spAutoFit/>
          </a:bodyPr>
          <a:lstStyle/>
          <a:p>
            <a:pPr algn="l">
              <a:lnSpc>
                <a:spcPts val="4500"/>
              </a:lnSpc>
            </a:pPr>
            <a:r>
              <a:rPr lang="en-US" sz="4500" b="1">
                <a:solidFill>
                  <a:srgbClr val="FF3131"/>
                </a:solidFill>
                <a:latin typeface="Poppins Bold"/>
                <a:ea typeface="Poppins Bold"/>
                <a:cs typeface="Poppins Bold"/>
                <a:sym typeface="Poppins Bold"/>
              </a:rPr>
              <a:t>PRINCIPIOS CLAVE DEL ENFOQUE BASADO EN RIESGO</a:t>
            </a:r>
          </a:p>
        </p:txBody>
      </p:sp>
      <p:sp>
        <p:nvSpPr>
          <p:cNvPr id="6" name="TextBox 6"/>
          <p:cNvSpPr txBox="1"/>
          <p:nvPr/>
        </p:nvSpPr>
        <p:spPr>
          <a:xfrm>
            <a:off x="1204284" y="4105960"/>
            <a:ext cx="5990272" cy="4025900"/>
          </a:xfrm>
          <a:prstGeom prst="rect">
            <a:avLst/>
          </a:prstGeom>
        </p:spPr>
        <p:txBody>
          <a:bodyPr lIns="0" tIns="0" rIns="0" bIns="0" rtlCol="0" anchor="t">
            <a:spAutoFit/>
          </a:bodyPr>
          <a:lstStyle/>
          <a:p>
            <a:pPr marL="539749" lvl="1" indent="-269875" algn="l">
              <a:lnSpc>
                <a:spcPts val="3999"/>
              </a:lnSpc>
              <a:buFont typeface="Arial"/>
              <a:buChar char="•"/>
            </a:pPr>
            <a:r>
              <a:rPr lang="en-US" sz="2499">
                <a:solidFill>
                  <a:srgbClr val="2E2E2E"/>
                </a:solidFill>
                <a:latin typeface="Poppins"/>
                <a:ea typeface="Poppins"/>
                <a:cs typeface="Poppins"/>
                <a:sym typeface="Poppins"/>
              </a:rPr>
              <a:t>No todos los clientes representan el mismo nivel de riesgo.</a:t>
            </a:r>
          </a:p>
          <a:p>
            <a:pPr marL="539749" lvl="1" indent="-269875" algn="l">
              <a:lnSpc>
                <a:spcPts val="3999"/>
              </a:lnSpc>
              <a:buFont typeface="Arial"/>
              <a:buChar char="•"/>
            </a:pPr>
            <a:r>
              <a:rPr lang="en-US" sz="2499">
                <a:solidFill>
                  <a:srgbClr val="2E2E2E"/>
                </a:solidFill>
                <a:latin typeface="Poppins"/>
                <a:ea typeface="Poppins"/>
                <a:cs typeface="Poppins"/>
                <a:sym typeface="Poppins"/>
              </a:rPr>
              <a:t>Las medidas de debida diligencia deben ser proporcionales al riesgo identificado.</a:t>
            </a:r>
          </a:p>
          <a:p>
            <a:pPr marL="539749" lvl="1" indent="-269875" algn="l">
              <a:lnSpc>
                <a:spcPts val="3999"/>
              </a:lnSpc>
              <a:buFont typeface="Arial"/>
              <a:buChar char="•"/>
            </a:pPr>
            <a:r>
              <a:rPr lang="en-US" sz="2499">
                <a:solidFill>
                  <a:srgbClr val="2E2E2E"/>
                </a:solidFill>
                <a:latin typeface="Poppins"/>
                <a:ea typeface="Poppins"/>
                <a:cs typeface="Poppins"/>
                <a:sym typeface="Poppins"/>
              </a:rPr>
              <a:t>El monitoreo debe ser dinámico y continuo, no una acción puntual.</a:t>
            </a:r>
          </a:p>
          <a:p>
            <a:pPr algn="l">
              <a:lnSpc>
                <a:spcPts val="3999"/>
              </a:lnSpc>
            </a:pPr>
            <a:endParaRPr lang="en-US" sz="2499">
              <a:solidFill>
                <a:srgbClr val="2E2E2E"/>
              </a:solidFill>
              <a:latin typeface="Poppins"/>
              <a:ea typeface="Poppins"/>
              <a:cs typeface="Poppins"/>
              <a:sym typeface="Poppin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555358" y="1659157"/>
            <a:ext cx="10259847" cy="570865"/>
          </a:xfrm>
          <a:prstGeom prst="rect">
            <a:avLst/>
          </a:prstGeom>
        </p:spPr>
        <p:txBody>
          <a:bodyPr lIns="0" tIns="0" rIns="0" bIns="0" rtlCol="0" anchor="t">
            <a:spAutoFit/>
          </a:bodyPr>
          <a:lstStyle/>
          <a:p>
            <a:pPr algn="l">
              <a:lnSpc>
                <a:spcPts val="4099"/>
              </a:lnSpc>
            </a:pPr>
            <a:r>
              <a:rPr lang="en-US" sz="4099" b="1" spc="262">
                <a:solidFill>
                  <a:srgbClr val="FF3131"/>
                </a:solidFill>
                <a:latin typeface="Poppins Bold"/>
                <a:ea typeface="Poppins Bold"/>
                <a:cs typeface="Poppins Bold"/>
                <a:sym typeface="Poppins Bold"/>
              </a:rPr>
              <a:t>Obligación de monitoreo continuo</a:t>
            </a:r>
          </a:p>
        </p:txBody>
      </p:sp>
      <p:sp>
        <p:nvSpPr>
          <p:cNvPr id="3" name="AutoShape 3"/>
          <p:cNvSpPr/>
          <p:nvPr/>
        </p:nvSpPr>
        <p:spPr>
          <a:xfrm>
            <a:off x="0" y="2317539"/>
            <a:ext cx="9144000" cy="0"/>
          </a:xfrm>
          <a:prstGeom prst="line">
            <a:avLst/>
          </a:prstGeom>
          <a:ln w="28575" cap="flat">
            <a:solidFill>
              <a:srgbClr val="000000"/>
            </a:solidFill>
            <a:prstDash val="solid"/>
            <a:headEnd type="none" w="sm" len="sm"/>
            <a:tailEnd type="none" w="sm" len="sm"/>
          </a:ln>
        </p:spPr>
        <p:txBody>
          <a:bodyPr/>
          <a:lstStyle/>
          <a:p>
            <a:endParaRPr lang="en-PA"/>
          </a:p>
        </p:txBody>
      </p:sp>
      <p:sp>
        <p:nvSpPr>
          <p:cNvPr id="4" name="Freeform 4"/>
          <p:cNvSpPr/>
          <p:nvPr/>
        </p:nvSpPr>
        <p:spPr>
          <a:xfrm rot="-8100000">
            <a:off x="8926861" y="-4033178"/>
            <a:ext cx="15031127" cy="10877070"/>
          </a:xfrm>
          <a:custGeom>
            <a:avLst/>
            <a:gdLst/>
            <a:ahLst/>
            <a:cxnLst/>
            <a:rect l="l" t="t" r="r" b="b"/>
            <a:pathLst>
              <a:path w="15031127" h="10877070">
                <a:moveTo>
                  <a:pt x="0" y="0"/>
                </a:moveTo>
                <a:lnTo>
                  <a:pt x="15031127" y="0"/>
                </a:lnTo>
                <a:lnTo>
                  <a:pt x="15031127" y="10877070"/>
                </a:lnTo>
                <a:lnTo>
                  <a:pt x="0" y="108770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A"/>
          </a:p>
        </p:txBody>
      </p:sp>
      <p:sp>
        <p:nvSpPr>
          <p:cNvPr id="5" name="Freeform 5"/>
          <p:cNvSpPr/>
          <p:nvPr/>
        </p:nvSpPr>
        <p:spPr>
          <a:xfrm>
            <a:off x="16070043" y="1028700"/>
            <a:ext cx="1189257" cy="1189257"/>
          </a:xfrm>
          <a:custGeom>
            <a:avLst/>
            <a:gdLst/>
            <a:ahLst/>
            <a:cxnLst/>
            <a:rect l="l" t="t" r="r" b="b"/>
            <a:pathLst>
              <a:path w="1189257" h="1189257">
                <a:moveTo>
                  <a:pt x="0" y="0"/>
                </a:moveTo>
                <a:lnTo>
                  <a:pt x="1189257" y="0"/>
                </a:lnTo>
                <a:lnTo>
                  <a:pt x="1189257" y="1189257"/>
                </a:lnTo>
                <a:lnTo>
                  <a:pt x="0" y="1189257"/>
                </a:lnTo>
                <a:lnTo>
                  <a:pt x="0" y="0"/>
                </a:lnTo>
                <a:close/>
              </a:path>
            </a:pathLst>
          </a:custGeom>
          <a:blipFill>
            <a:blip r:embed="rId4"/>
            <a:stretch>
              <a:fillRect/>
            </a:stretch>
          </a:blipFill>
        </p:spPr>
        <p:txBody>
          <a:bodyPr/>
          <a:lstStyle/>
          <a:p>
            <a:endParaRPr lang="en-PA"/>
          </a:p>
        </p:txBody>
      </p:sp>
      <p:sp>
        <p:nvSpPr>
          <p:cNvPr id="6" name="Freeform 6"/>
          <p:cNvSpPr/>
          <p:nvPr/>
        </p:nvSpPr>
        <p:spPr>
          <a:xfrm>
            <a:off x="7641304" y="3192739"/>
            <a:ext cx="7229848" cy="6065561"/>
          </a:xfrm>
          <a:custGeom>
            <a:avLst/>
            <a:gdLst/>
            <a:ahLst/>
            <a:cxnLst/>
            <a:rect l="l" t="t" r="r" b="b"/>
            <a:pathLst>
              <a:path w="7229848" h="6065561">
                <a:moveTo>
                  <a:pt x="0" y="0"/>
                </a:moveTo>
                <a:lnTo>
                  <a:pt x="7229847" y="0"/>
                </a:lnTo>
                <a:lnTo>
                  <a:pt x="7229847" y="6065561"/>
                </a:lnTo>
                <a:lnTo>
                  <a:pt x="0" y="6065561"/>
                </a:lnTo>
                <a:lnTo>
                  <a:pt x="0" y="0"/>
                </a:lnTo>
                <a:close/>
              </a:path>
            </a:pathLst>
          </a:custGeom>
          <a:blipFill>
            <a:blip r:embed="rId5"/>
            <a:stretch>
              <a:fillRect/>
            </a:stretch>
          </a:blipFill>
        </p:spPr>
        <p:txBody>
          <a:bodyPr/>
          <a:lstStyle/>
          <a:p>
            <a:endParaRPr lang="en-PA"/>
          </a:p>
        </p:txBody>
      </p:sp>
      <p:sp>
        <p:nvSpPr>
          <p:cNvPr id="7" name="TextBox 7"/>
          <p:cNvSpPr txBox="1"/>
          <p:nvPr/>
        </p:nvSpPr>
        <p:spPr>
          <a:xfrm>
            <a:off x="1555358" y="3399472"/>
            <a:ext cx="5010487" cy="5688965"/>
          </a:xfrm>
          <a:prstGeom prst="rect">
            <a:avLst/>
          </a:prstGeom>
        </p:spPr>
        <p:txBody>
          <a:bodyPr lIns="0" tIns="0" rIns="0" bIns="0" rtlCol="0" anchor="t">
            <a:spAutoFit/>
          </a:bodyPr>
          <a:lstStyle/>
          <a:p>
            <a:pPr marL="474979" lvl="1" indent="-237490" algn="l">
              <a:lnSpc>
                <a:spcPts val="3519"/>
              </a:lnSpc>
              <a:buFont typeface="Arial"/>
              <a:buChar char="•"/>
            </a:pPr>
            <a:r>
              <a:rPr lang="en-US" sz="2199">
                <a:solidFill>
                  <a:srgbClr val="2E2E2E"/>
                </a:solidFill>
                <a:latin typeface="Poppins"/>
                <a:ea typeface="Poppins"/>
                <a:cs typeface="Poppins"/>
                <a:sym typeface="Poppins"/>
              </a:rPr>
              <a:t>Involucra el análisis sistemático del comportamiento del cliente a lo largo del tiempo.</a:t>
            </a:r>
          </a:p>
          <a:p>
            <a:pPr marL="474979" lvl="1" indent="-237490" algn="l">
              <a:lnSpc>
                <a:spcPts val="3519"/>
              </a:lnSpc>
              <a:buFont typeface="Arial"/>
              <a:buChar char="•"/>
            </a:pPr>
            <a:r>
              <a:rPr lang="en-US" sz="2199">
                <a:solidFill>
                  <a:srgbClr val="2E2E2E"/>
                </a:solidFill>
                <a:latin typeface="Poppins"/>
                <a:ea typeface="Poppins"/>
                <a:cs typeface="Poppins"/>
                <a:sym typeface="Poppins"/>
              </a:rPr>
              <a:t>Se realiza a través de herramientas como alertas, sistemas de perfilamiento, y revisión periódica de información crediticia y financiera.</a:t>
            </a:r>
          </a:p>
          <a:p>
            <a:pPr marL="474979" lvl="1" indent="-237490" algn="l">
              <a:lnSpc>
                <a:spcPts val="3519"/>
              </a:lnSpc>
              <a:buFont typeface="Arial"/>
              <a:buChar char="•"/>
            </a:pPr>
            <a:r>
              <a:rPr lang="en-US" sz="2199">
                <a:solidFill>
                  <a:srgbClr val="2E2E2E"/>
                </a:solidFill>
                <a:latin typeface="Poppins"/>
                <a:ea typeface="Poppins"/>
                <a:cs typeface="Poppins"/>
                <a:sym typeface="Poppins"/>
              </a:rPr>
              <a:t>Permite detectar variaciones o inconsistencias que puedan indicar operaciones inusuales o sospechosas.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203420" y="0"/>
            <a:ext cx="10084580" cy="10287000"/>
            <a:chOff x="0" y="0"/>
            <a:chExt cx="638656" cy="651475"/>
          </a:xfrm>
        </p:grpSpPr>
        <p:sp>
          <p:nvSpPr>
            <p:cNvPr id="3" name="Freeform 3"/>
            <p:cNvSpPr/>
            <p:nvPr/>
          </p:nvSpPr>
          <p:spPr>
            <a:xfrm>
              <a:off x="0" y="0"/>
              <a:ext cx="638656" cy="651475"/>
            </a:xfrm>
            <a:custGeom>
              <a:avLst/>
              <a:gdLst/>
              <a:ahLst/>
              <a:cxnLst/>
              <a:rect l="l" t="t" r="r" b="b"/>
              <a:pathLst>
                <a:path w="638656" h="651475">
                  <a:moveTo>
                    <a:pt x="0" y="0"/>
                  </a:moveTo>
                  <a:lnTo>
                    <a:pt x="638656" y="0"/>
                  </a:lnTo>
                  <a:lnTo>
                    <a:pt x="638656" y="651475"/>
                  </a:lnTo>
                  <a:lnTo>
                    <a:pt x="0" y="651475"/>
                  </a:lnTo>
                  <a:close/>
                </a:path>
              </a:pathLst>
            </a:custGeom>
            <a:blipFill>
              <a:blip r:embed="rId2"/>
              <a:stretch>
                <a:fillRect l="-2433" r="-2433"/>
              </a:stretch>
            </a:blipFill>
          </p:spPr>
          <p:txBody>
            <a:bodyPr/>
            <a:lstStyle/>
            <a:p>
              <a:endParaRPr lang="en-PA"/>
            </a:p>
          </p:txBody>
        </p:sp>
      </p:grpSp>
      <p:grpSp>
        <p:nvGrpSpPr>
          <p:cNvPr id="4" name="Group 4"/>
          <p:cNvGrpSpPr/>
          <p:nvPr/>
        </p:nvGrpSpPr>
        <p:grpSpPr>
          <a:xfrm>
            <a:off x="1686738" y="3933716"/>
            <a:ext cx="7527839" cy="5468918"/>
            <a:chOff x="0" y="0"/>
            <a:chExt cx="1982641" cy="1440374"/>
          </a:xfrm>
        </p:grpSpPr>
        <p:sp>
          <p:nvSpPr>
            <p:cNvPr id="5" name="Freeform 5"/>
            <p:cNvSpPr/>
            <p:nvPr/>
          </p:nvSpPr>
          <p:spPr>
            <a:xfrm>
              <a:off x="0" y="0"/>
              <a:ext cx="1982641" cy="1440374"/>
            </a:xfrm>
            <a:custGeom>
              <a:avLst/>
              <a:gdLst/>
              <a:ahLst/>
              <a:cxnLst/>
              <a:rect l="l" t="t" r="r" b="b"/>
              <a:pathLst>
                <a:path w="1982641" h="1440374">
                  <a:moveTo>
                    <a:pt x="52450" y="0"/>
                  </a:moveTo>
                  <a:lnTo>
                    <a:pt x="1930191" y="0"/>
                  </a:lnTo>
                  <a:cubicBezTo>
                    <a:pt x="1944101" y="0"/>
                    <a:pt x="1957442" y="5526"/>
                    <a:pt x="1967278" y="15362"/>
                  </a:cubicBezTo>
                  <a:cubicBezTo>
                    <a:pt x="1977115" y="25199"/>
                    <a:pt x="1982641" y="38540"/>
                    <a:pt x="1982641" y="52450"/>
                  </a:cubicBezTo>
                  <a:lnTo>
                    <a:pt x="1982641" y="1387923"/>
                  </a:lnTo>
                  <a:cubicBezTo>
                    <a:pt x="1982641" y="1416891"/>
                    <a:pt x="1959158" y="1440374"/>
                    <a:pt x="1930191" y="1440374"/>
                  </a:cubicBezTo>
                  <a:lnTo>
                    <a:pt x="52450" y="1440374"/>
                  </a:lnTo>
                  <a:cubicBezTo>
                    <a:pt x="23483" y="1440374"/>
                    <a:pt x="0" y="1416891"/>
                    <a:pt x="0" y="1387923"/>
                  </a:cubicBezTo>
                  <a:lnTo>
                    <a:pt x="0" y="52450"/>
                  </a:lnTo>
                  <a:cubicBezTo>
                    <a:pt x="0" y="23483"/>
                    <a:pt x="23483" y="0"/>
                    <a:pt x="52450" y="0"/>
                  </a:cubicBezTo>
                  <a:close/>
                </a:path>
              </a:pathLst>
            </a:custGeom>
            <a:solidFill>
              <a:srgbClr val="FF3131"/>
            </a:solidFill>
          </p:spPr>
          <p:txBody>
            <a:bodyPr/>
            <a:lstStyle/>
            <a:p>
              <a:endParaRPr lang="en-PA"/>
            </a:p>
          </p:txBody>
        </p:sp>
        <p:sp>
          <p:nvSpPr>
            <p:cNvPr id="6" name="TextBox 6"/>
            <p:cNvSpPr txBox="1"/>
            <p:nvPr/>
          </p:nvSpPr>
          <p:spPr>
            <a:xfrm>
              <a:off x="0" y="-333375"/>
              <a:ext cx="1982641" cy="1773749"/>
            </a:xfrm>
            <a:prstGeom prst="rect">
              <a:avLst/>
            </a:prstGeom>
          </p:spPr>
          <p:txBody>
            <a:bodyPr lIns="50800" tIns="50800" rIns="50800" bIns="50800" rtlCol="0" anchor="ctr"/>
            <a:lstStyle/>
            <a:p>
              <a:pPr algn="ctr">
                <a:lnSpc>
                  <a:spcPts val="6249"/>
                </a:lnSpc>
              </a:pPr>
              <a:endParaRPr/>
            </a:p>
          </p:txBody>
        </p:sp>
      </p:grpSp>
      <p:sp>
        <p:nvSpPr>
          <p:cNvPr id="7" name="AutoShape 7"/>
          <p:cNvSpPr/>
          <p:nvPr/>
        </p:nvSpPr>
        <p:spPr>
          <a:xfrm>
            <a:off x="0" y="3362250"/>
            <a:ext cx="7066253" cy="0"/>
          </a:xfrm>
          <a:prstGeom prst="line">
            <a:avLst/>
          </a:prstGeom>
          <a:ln w="28575" cap="flat">
            <a:solidFill>
              <a:srgbClr val="000000"/>
            </a:solidFill>
            <a:prstDash val="solid"/>
            <a:headEnd type="none" w="sm" len="sm"/>
            <a:tailEnd type="none" w="sm" len="sm"/>
          </a:ln>
        </p:spPr>
        <p:txBody>
          <a:bodyPr/>
          <a:lstStyle/>
          <a:p>
            <a:endParaRPr lang="en-PA"/>
          </a:p>
        </p:txBody>
      </p:sp>
      <p:sp>
        <p:nvSpPr>
          <p:cNvPr id="8" name="TextBox 8"/>
          <p:cNvSpPr txBox="1"/>
          <p:nvPr/>
        </p:nvSpPr>
        <p:spPr>
          <a:xfrm>
            <a:off x="1477127" y="2544428"/>
            <a:ext cx="2405187" cy="698498"/>
          </a:xfrm>
          <a:prstGeom prst="rect">
            <a:avLst/>
          </a:prstGeom>
        </p:spPr>
        <p:txBody>
          <a:bodyPr lIns="0" tIns="0" rIns="0" bIns="0" rtlCol="0" anchor="t">
            <a:spAutoFit/>
          </a:bodyPr>
          <a:lstStyle/>
          <a:p>
            <a:pPr algn="l">
              <a:lnSpc>
                <a:spcPts val="4999"/>
              </a:lnSpc>
            </a:pPr>
            <a:r>
              <a:rPr lang="en-US" sz="4999" b="1">
                <a:solidFill>
                  <a:srgbClr val="000000"/>
                </a:solidFill>
                <a:latin typeface="Poppins Bold"/>
                <a:ea typeface="Poppins Bold"/>
                <a:cs typeface="Poppins Bold"/>
                <a:sym typeface="Poppins Bold"/>
              </a:rPr>
              <a:t>¿Qué </a:t>
            </a:r>
          </a:p>
        </p:txBody>
      </p:sp>
      <p:sp>
        <p:nvSpPr>
          <p:cNvPr id="9" name="TextBox 9"/>
          <p:cNvSpPr txBox="1"/>
          <p:nvPr/>
        </p:nvSpPr>
        <p:spPr>
          <a:xfrm>
            <a:off x="3342596" y="1351261"/>
            <a:ext cx="3852647" cy="1891665"/>
          </a:xfrm>
          <a:prstGeom prst="rect">
            <a:avLst/>
          </a:prstGeom>
        </p:spPr>
        <p:txBody>
          <a:bodyPr lIns="0" tIns="0" rIns="0" bIns="0" rtlCol="0" anchor="t">
            <a:spAutoFit/>
          </a:bodyPr>
          <a:lstStyle/>
          <a:p>
            <a:pPr algn="l">
              <a:lnSpc>
                <a:spcPts val="3600"/>
              </a:lnSpc>
            </a:pPr>
            <a:r>
              <a:rPr lang="en-US" sz="3600" b="1">
                <a:solidFill>
                  <a:srgbClr val="FF3131"/>
                </a:solidFill>
                <a:latin typeface="Poppins Bold"/>
                <a:ea typeface="Poppins Bold"/>
                <a:cs typeface="Poppins Bold"/>
                <a:sym typeface="Poppins Bold"/>
              </a:rPr>
              <a:t>SON OPERACIONES INUSUALES Y SOSPECHOSAS?</a:t>
            </a:r>
          </a:p>
        </p:txBody>
      </p:sp>
      <p:sp>
        <p:nvSpPr>
          <p:cNvPr id="10" name="TextBox 10"/>
          <p:cNvSpPr txBox="1"/>
          <p:nvPr/>
        </p:nvSpPr>
        <p:spPr>
          <a:xfrm>
            <a:off x="2010972" y="4331524"/>
            <a:ext cx="6670638" cy="4692015"/>
          </a:xfrm>
          <a:prstGeom prst="rect">
            <a:avLst/>
          </a:prstGeom>
        </p:spPr>
        <p:txBody>
          <a:bodyPr lIns="0" tIns="0" rIns="0" bIns="0" rtlCol="0" anchor="t">
            <a:spAutoFit/>
          </a:bodyPr>
          <a:lstStyle/>
          <a:p>
            <a:pPr marL="345443" lvl="1" indent="-172721" algn="l">
              <a:lnSpc>
                <a:spcPts val="2160"/>
              </a:lnSpc>
              <a:buFont typeface="Arial"/>
              <a:buChar char="•"/>
            </a:pPr>
            <a:r>
              <a:rPr lang="en-US" sz="1600" spc="49">
                <a:solidFill>
                  <a:srgbClr val="FFFFFF"/>
                </a:solidFill>
                <a:latin typeface="Poppins"/>
                <a:ea typeface="Poppins"/>
                <a:cs typeface="Poppins"/>
                <a:sym typeface="Poppins"/>
              </a:rPr>
              <a:t>Op</a:t>
            </a:r>
            <a:r>
              <a:rPr lang="en-US" sz="1600" u="none" spc="49">
                <a:solidFill>
                  <a:srgbClr val="FFFFFF"/>
                </a:solidFill>
                <a:latin typeface="Poppins"/>
                <a:ea typeface="Poppins"/>
                <a:cs typeface="Poppins"/>
                <a:sym typeface="Poppins"/>
              </a:rPr>
              <a:t>eración inusual:</a:t>
            </a:r>
          </a:p>
          <a:p>
            <a:pPr marL="345443" lvl="1" indent="-172721" algn="l">
              <a:lnSpc>
                <a:spcPts val="2160"/>
              </a:lnSpc>
              <a:buFont typeface="Arial"/>
              <a:buChar char="•"/>
            </a:pPr>
            <a:r>
              <a:rPr lang="en-US" sz="1600" u="none" spc="49">
                <a:solidFill>
                  <a:srgbClr val="FFFFFF"/>
                </a:solidFill>
                <a:latin typeface="Poppins"/>
                <a:ea typeface="Poppins"/>
                <a:cs typeface="Poppins"/>
                <a:sym typeface="Poppins"/>
              </a:rPr>
              <a:t> Es aquella que, sin que necesariamente implique actividad delictiva, se aparta del comportamiento financiero normal del cliente, del tipo de actividad económica que realiza o del patrón típico del sector o mercado.</a:t>
            </a:r>
          </a:p>
          <a:p>
            <a:pPr marL="345443" lvl="1" indent="-172721" algn="l">
              <a:lnSpc>
                <a:spcPts val="2160"/>
              </a:lnSpc>
              <a:buFont typeface="Arial"/>
              <a:buChar char="•"/>
            </a:pPr>
            <a:r>
              <a:rPr lang="en-US" sz="1600" u="none" spc="49">
                <a:solidFill>
                  <a:srgbClr val="FFFFFF"/>
                </a:solidFill>
                <a:latin typeface="Poppins"/>
                <a:ea typeface="Poppins"/>
                <a:cs typeface="Poppins"/>
                <a:sym typeface="Poppins"/>
              </a:rPr>
              <a:t>Ejemplo: Un cliente asalariado con un ingreso mensual fijo que recibe repentinamente una transferencia por un monto muy superior a su salario habitual.</a:t>
            </a:r>
          </a:p>
          <a:p>
            <a:pPr marL="345443" lvl="1" indent="-172721" algn="l">
              <a:lnSpc>
                <a:spcPts val="2160"/>
              </a:lnSpc>
              <a:buFont typeface="Arial"/>
              <a:buChar char="•"/>
            </a:pPr>
            <a:r>
              <a:rPr lang="en-US" sz="1600" u="none" spc="49">
                <a:solidFill>
                  <a:srgbClr val="FFFFFF"/>
                </a:solidFill>
                <a:latin typeface="Poppins"/>
                <a:ea typeface="Poppins"/>
                <a:cs typeface="Poppins"/>
                <a:sym typeface="Poppins"/>
              </a:rPr>
              <a:t>Operación sospechosa:</a:t>
            </a:r>
          </a:p>
          <a:p>
            <a:pPr marL="345443" lvl="1" indent="-172721" algn="l">
              <a:lnSpc>
                <a:spcPts val="2160"/>
              </a:lnSpc>
              <a:buFont typeface="Arial"/>
              <a:buChar char="•"/>
            </a:pPr>
            <a:r>
              <a:rPr lang="en-US" sz="1600" u="none" spc="49">
                <a:solidFill>
                  <a:srgbClr val="FFFFFF"/>
                </a:solidFill>
                <a:latin typeface="Poppins"/>
                <a:ea typeface="Poppins"/>
                <a:cs typeface="Poppins"/>
                <a:sym typeface="Poppins"/>
              </a:rPr>
              <a:t> Es aquella operación que, tras ser analizada, no tiene justificación económica, legal, o documental suficiente y podría estar relacionada con actividades de blanqueo de capitales o financiamiento del terrorismo.</a:t>
            </a:r>
          </a:p>
          <a:p>
            <a:pPr marL="388622" lvl="1" indent="-194311" algn="l">
              <a:lnSpc>
                <a:spcPts val="2430"/>
              </a:lnSpc>
              <a:buFont typeface="Arial"/>
              <a:buChar char="•"/>
            </a:pPr>
            <a:r>
              <a:rPr lang="en-US" sz="1800" u="none" spc="55">
                <a:solidFill>
                  <a:srgbClr val="FFFFFF"/>
                </a:solidFill>
                <a:latin typeface="Poppins"/>
                <a:ea typeface="Poppins"/>
                <a:cs typeface="Poppins"/>
                <a:sym typeface="Poppins"/>
              </a:rPr>
              <a:t>Ejemplo: El mismo cliente intenta fragmentar depósitos en diferentes cuentas para evitar reportes, y no presenta justificación clara de los fondos.</a:t>
            </a:r>
          </a:p>
        </p:txBody>
      </p:sp>
      <p:sp>
        <p:nvSpPr>
          <p:cNvPr id="11" name="Freeform 11"/>
          <p:cNvSpPr/>
          <p:nvPr/>
        </p:nvSpPr>
        <p:spPr>
          <a:xfrm>
            <a:off x="1028700" y="1030969"/>
            <a:ext cx="1189257" cy="1189257"/>
          </a:xfrm>
          <a:custGeom>
            <a:avLst/>
            <a:gdLst/>
            <a:ahLst/>
            <a:cxnLst/>
            <a:rect l="l" t="t" r="r" b="b"/>
            <a:pathLst>
              <a:path w="1189257" h="1189257">
                <a:moveTo>
                  <a:pt x="0" y="0"/>
                </a:moveTo>
                <a:lnTo>
                  <a:pt x="1189257" y="0"/>
                </a:lnTo>
                <a:lnTo>
                  <a:pt x="1189257" y="1189257"/>
                </a:lnTo>
                <a:lnTo>
                  <a:pt x="0" y="1189257"/>
                </a:lnTo>
                <a:lnTo>
                  <a:pt x="0" y="0"/>
                </a:lnTo>
                <a:close/>
              </a:path>
            </a:pathLst>
          </a:custGeom>
          <a:blipFill>
            <a:blip r:embed="rId3"/>
            <a:stretch>
              <a:fillRect/>
            </a:stretch>
          </a:blipFill>
        </p:spPr>
        <p:txBody>
          <a:bodyPr/>
          <a:lstStyle/>
          <a:p>
            <a:endParaRPr lang="en-PA"/>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593944">
            <a:off x="-660648" y="-5501746"/>
            <a:ext cx="13320624" cy="9639288"/>
          </a:xfrm>
          <a:custGeom>
            <a:avLst/>
            <a:gdLst/>
            <a:ahLst/>
            <a:cxnLst/>
            <a:rect l="l" t="t" r="r" b="b"/>
            <a:pathLst>
              <a:path w="13320624" h="9639288">
                <a:moveTo>
                  <a:pt x="0" y="0"/>
                </a:moveTo>
                <a:lnTo>
                  <a:pt x="13320624" y="0"/>
                </a:lnTo>
                <a:lnTo>
                  <a:pt x="13320624" y="9639288"/>
                </a:lnTo>
                <a:lnTo>
                  <a:pt x="0" y="96392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A"/>
          </a:p>
        </p:txBody>
      </p:sp>
      <p:sp>
        <p:nvSpPr>
          <p:cNvPr id="3" name="AutoShape 3"/>
          <p:cNvSpPr/>
          <p:nvPr/>
        </p:nvSpPr>
        <p:spPr>
          <a:xfrm flipV="1">
            <a:off x="10034251" y="2670588"/>
            <a:ext cx="8253749" cy="0"/>
          </a:xfrm>
          <a:prstGeom prst="line">
            <a:avLst/>
          </a:prstGeom>
          <a:ln w="28575" cap="flat">
            <a:solidFill>
              <a:srgbClr val="000000"/>
            </a:solidFill>
            <a:prstDash val="solid"/>
            <a:headEnd type="none" w="sm" len="sm"/>
            <a:tailEnd type="none" w="sm" len="sm"/>
          </a:ln>
        </p:spPr>
        <p:txBody>
          <a:bodyPr/>
          <a:lstStyle/>
          <a:p>
            <a:endParaRPr lang="en-PA"/>
          </a:p>
        </p:txBody>
      </p:sp>
      <p:grpSp>
        <p:nvGrpSpPr>
          <p:cNvPr id="4" name="Group 4"/>
          <p:cNvGrpSpPr/>
          <p:nvPr/>
        </p:nvGrpSpPr>
        <p:grpSpPr>
          <a:xfrm>
            <a:off x="1361684" y="1920365"/>
            <a:ext cx="6446271" cy="6446271"/>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38691" r="-38691"/>
              </a:stretch>
            </a:blipFill>
          </p:spPr>
          <p:txBody>
            <a:bodyPr/>
            <a:lstStyle/>
            <a:p>
              <a:endParaRPr lang="en-PA"/>
            </a:p>
          </p:txBody>
        </p:sp>
      </p:grpSp>
      <p:grpSp>
        <p:nvGrpSpPr>
          <p:cNvPr id="6" name="Group 6"/>
          <p:cNvGrpSpPr/>
          <p:nvPr/>
        </p:nvGrpSpPr>
        <p:grpSpPr>
          <a:xfrm>
            <a:off x="8464716" y="5680506"/>
            <a:ext cx="3802867" cy="380286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25000" r="-25000"/>
              </a:stretch>
            </a:blipFill>
          </p:spPr>
          <p:txBody>
            <a:bodyPr/>
            <a:lstStyle/>
            <a:p>
              <a:endParaRPr lang="en-PA"/>
            </a:p>
          </p:txBody>
        </p:sp>
      </p:grpSp>
      <p:grpSp>
        <p:nvGrpSpPr>
          <p:cNvPr id="8" name="Group 8"/>
          <p:cNvGrpSpPr/>
          <p:nvPr/>
        </p:nvGrpSpPr>
        <p:grpSpPr>
          <a:xfrm>
            <a:off x="13456433" y="5680506"/>
            <a:ext cx="3802867" cy="3802867"/>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25000" r="-25000"/>
              </a:stretch>
            </a:blipFill>
          </p:spPr>
          <p:txBody>
            <a:bodyPr/>
            <a:lstStyle/>
            <a:p>
              <a:endParaRPr lang="en-PA"/>
            </a:p>
          </p:txBody>
        </p:sp>
      </p:grpSp>
      <p:sp>
        <p:nvSpPr>
          <p:cNvPr id="10" name="TextBox 10"/>
          <p:cNvSpPr txBox="1"/>
          <p:nvPr/>
        </p:nvSpPr>
        <p:spPr>
          <a:xfrm>
            <a:off x="9421512" y="1801263"/>
            <a:ext cx="8069842" cy="869325"/>
          </a:xfrm>
          <a:prstGeom prst="rect">
            <a:avLst/>
          </a:prstGeom>
        </p:spPr>
        <p:txBody>
          <a:bodyPr lIns="0" tIns="0" rIns="0" bIns="0" rtlCol="0" anchor="t">
            <a:spAutoFit/>
          </a:bodyPr>
          <a:lstStyle/>
          <a:p>
            <a:pPr algn="r">
              <a:lnSpc>
                <a:spcPts val="6100"/>
              </a:lnSpc>
            </a:pPr>
            <a:r>
              <a:rPr lang="en-US" sz="6100" b="1">
                <a:solidFill>
                  <a:srgbClr val="FF3131"/>
                </a:solidFill>
                <a:latin typeface="Poppins Bold"/>
                <a:ea typeface="Poppins Bold"/>
                <a:cs typeface="Poppins Bold"/>
                <a:sym typeface="Poppins Bold"/>
              </a:rPr>
              <a:t>DIFERENCIAS CLAVE:</a:t>
            </a:r>
          </a:p>
        </p:txBody>
      </p:sp>
      <p:sp>
        <p:nvSpPr>
          <p:cNvPr id="11" name="TextBox 11"/>
          <p:cNvSpPr txBox="1"/>
          <p:nvPr/>
        </p:nvSpPr>
        <p:spPr>
          <a:xfrm>
            <a:off x="8307179" y="2941852"/>
            <a:ext cx="8885754" cy="3046729"/>
          </a:xfrm>
          <a:prstGeom prst="rect">
            <a:avLst/>
          </a:prstGeom>
        </p:spPr>
        <p:txBody>
          <a:bodyPr lIns="0" tIns="0" rIns="0" bIns="0" rtlCol="0" anchor="t">
            <a:spAutoFit/>
          </a:bodyPr>
          <a:lstStyle/>
          <a:p>
            <a:pPr algn="just">
              <a:lnSpc>
                <a:spcPts val="3040"/>
              </a:lnSpc>
            </a:pPr>
            <a:r>
              <a:rPr lang="en-US" sz="1900">
                <a:solidFill>
                  <a:srgbClr val="2E2E2E"/>
                </a:solidFill>
                <a:latin typeface="Poppins"/>
                <a:ea typeface="Poppins"/>
                <a:cs typeface="Poppins"/>
                <a:sym typeface="Poppins"/>
              </a:rPr>
              <a:t>Mientras que una operación inusual puede tener explicación razonable, las operación sospechosa no tiene justificación clara o coherente. Las inusualidades requieren monitoreo y las sospechas por su parte, requieren evaluación por la Unidad de Cumplimiento y posiblemente derive en un reporte a la UAF. La operación inusual no implica delito necesariamente, pero, una operación sospechosa podría implicar delito o vínculo con delitos precedentes.</a:t>
            </a:r>
          </a:p>
          <a:p>
            <a:pPr algn="just">
              <a:lnSpc>
                <a:spcPts val="3040"/>
              </a:lnSpc>
            </a:pPr>
            <a:endParaRPr lang="en-US" sz="1900">
              <a:solidFill>
                <a:srgbClr val="2E2E2E"/>
              </a:solidFill>
              <a:latin typeface="Poppins"/>
              <a:ea typeface="Poppins"/>
              <a:cs typeface="Poppins"/>
              <a:sym typeface="Poppins"/>
            </a:endParaRPr>
          </a:p>
        </p:txBody>
      </p:sp>
      <p:sp>
        <p:nvSpPr>
          <p:cNvPr id="12" name="Freeform 12"/>
          <p:cNvSpPr/>
          <p:nvPr/>
        </p:nvSpPr>
        <p:spPr>
          <a:xfrm>
            <a:off x="1028700" y="8069043"/>
            <a:ext cx="1189257" cy="1189257"/>
          </a:xfrm>
          <a:custGeom>
            <a:avLst/>
            <a:gdLst/>
            <a:ahLst/>
            <a:cxnLst/>
            <a:rect l="l" t="t" r="r" b="b"/>
            <a:pathLst>
              <a:path w="1189257" h="1189257">
                <a:moveTo>
                  <a:pt x="0" y="0"/>
                </a:moveTo>
                <a:lnTo>
                  <a:pt x="1189257" y="0"/>
                </a:lnTo>
                <a:lnTo>
                  <a:pt x="1189257" y="1189257"/>
                </a:lnTo>
                <a:lnTo>
                  <a:pt x="0" y="1189257"/>
                </a:lnTo>
                <a:lnTo>
                  <a:pt x="0" y="0"/>
                </a:lnTo>
                <a:close/>
              </a:path>
            </a:pathLst>
          </a:custGeom>
          <a:blipFill>
            <a:blip r:embed="rId7"/>
            <a:stretch>
              <a:fillRect/>
            </a:stretch>
          </a:blipFill>
        </p:spPr>
        <p:txBody>
          <a:bodyPr/>
          <a:lstStyle/>
          <a:p>
            <a:endParaRPr lang="en-PA"/>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756734" y="1143737"/>
            <a:ext cx="14774531" cy="570865"/>
          </a:xfrm>
          <a:prstGeom prst="rect">
            <a:avLst/>
          </a:prstGeom>
        </p:spPr>
        <p:txBody>
          <a:bodyPr lIns="0" tIns="0" rIns="0" bIns="0" rtlCol="0" anchor="t">
            <a:spAutoFit/>
          </a:bodyPr>
          <a:lstStyle/>
          <a:p>
            <a:pPr algn="l">
              <a:lnSpc>
                <a:spcPts val="4099"/>
              </a:lnSpc>
            </a:pPr>
            <a:r>
              <a:rPr lang="en-US" sz="4099" b="1" spc="262">
                <a:solidFill>
                  <a:srgbClr val="FF3131"/>
                </a:solidFill>
                <a:latin typeface="Poppins Bold"/>
                <a:ea typeface="Poppins Bold"/>
                <a:cs typeface="Poppins Bold"/>
                <a:sym typeface="Poppins Bold"/>
              </a:rPr>
              <a:t>Indicadores Crediticios como </a:t>
            </a:r>
          </a:p>
          <a:p>
            <a:pPr algn="l">
              <a:lnSpc>
                <a:spcPts val="4099"/>
              </a:lnSpc>
            </a:pPr>
            <a:r>
              <a:rPr lang="en-US" sz="4099" b="1" spc="262">
                <a:solidFill>
                  <a:srgbClr val="FF3131"/>
                </a:solidFill>
                <a:latin typeface="Poppins Bold"/>
                <a:ea typeface="Poppins Bold"/>
                <a:cs typeface="Poppins Bold"/>
                <a:sym typeface="Poppins Bold"/>
              </a:rPr>
              <a:t>Señales de Alerta</a:t>
            </a:r>
          </a:p>
        </p:txBody>
      </p:sp>
      <p:sp>
        <p:nvSpPr>
          <p:cNvPr id="3" name="AutoShape 3"/>
          <p:cNvSpPr/>
          <p:nvPr/>
        </p:nvSpPr>
        <p:spPr>
          <a:xfrm>
            <a:off x="0" y="2317539"/>
            <a:ext cx="9144000" cy="0"/>
          </a:xfrm>
          <a:prstGeom prst="line">
            <a:avLst/>
          </a:prstGeom>
          <a:ln w="28575" cap="flat">
            <a:solidFill>
              <a:srgbClr val="000000"/>
            </a:solidFill>
            <a:prstDash val="solid"/>
            <a:headEnd type="none" w="sm" len="sm"/>
            <a:tailEnd type="none" w="sm" len="sm"/>
          </a:ln>
        </p:spPr>
        <p:txBody>
          <a:bodyPr/>
          <a:lstStyle/>
          <a:p>
            <a:endParaRPr lang="en-PA"/>
          </a:p>
        </p:txBody>
      </p:sp>
      <p:sp>
        <p:nvSpPr>
          <p:cNvPr id="4" name="Freeform 4"/>
          <p:cNvSpPr/>
          <p:nvPr/>
        </p:nvSpPr>
        <p:spPr>
          <a:xfrm rot="-8100000">
            <a:off x="8926861" y="-4033178"/>
            <a:ext cx="15031127" cy="10877070"/>
          </a:xfrm>
          <a:custGeom>
            <a:avLst/>
            <a:gdLst/>
            <a:ahLst/>
            <a:cxnLst/>
            <a:rect l="l" t="t" r="r" b="b"/>
            <a:pathLst>
              <a:path w="15031127" h="10877070">
                <a:moveTo>
                  <a:pt x="0" y="0"/>
                </a:moveTo>
                <a:lnTo>
                  <a:pt x="15031127" y="0"/>
                </a:lnTo>
                <a:lnTo>
                  <a:pt x="15031127" y="10877070"/>
                </a:lnTo>
                <a:lnTo>
                  <a:pt x="0" y="108770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A"/>
          </a:p>
        </p:txBody>
      </p:sp>
      <p:sp>
        <p:nvSpPr>
          <p:cNvPr id="5" name="Freeform 5"/>
          <p:cNvSpPr/>
          <p:nvPr/>
        </p:nvSpPr>
        <p:spPr>
          <a:xfrm>
            <a:off x="16070043" y="1028700"/>
            <a:ext cx="1189257" cy="1189257"/>
          </a:xfrm>
          <a:custGeom>
            <a:avLst/>
            <a:gdLst/>
            <a:ahLst/>
            <a:cxnLst/>
            <a:rect l="l" t="t" r="r" b="b"/>
            <a:pathLst>
              <a:path w="1189257" h="1189257">
                <a:moveTo>
                  <a:pt x="0" y="0"/>
                </a:moveTo>
                <a:lnTo>
                  <a:pt x="1189257" y="0"/>
                </a:lnTo>
                <a:lnTo>
                  <a:pt x="1189257" y="1189257"/>
                </a:lnTo>
                <a:lnTo>
                  <a:pt x="0" y="1189257"/>
                </a:lnTo>
                <a:lnTo>
                  <a:pt x="0" y="0"/>
                </a:lnTo>
                <a:close/>
              </a:path>
            </a:pathLst>
          </a:custGeom>
          <a:blipFill>
            <a:blip r:embed="rId4"/>
            <a:stretch>
              <a:fillRect/>
            </a:stretch>
          </a:blipFill>
        </p:spPr>
        <p:txBody>
          <a:bodyPr/>
          <a:lstStyle/>
          <a:p>
            <a:endParaRPr lang="en-PA"/>
          </a:p>
        </p:txBody>
      </p:sp>
      <p:sp>
        <p:nvSpPr>
          <p:cNvPr id="6" name="TextBox 6"/>
          <p:cNvSpPr txBox="1"/>
          <p:nvPr/>
        </p:nvSpPr>
        <p:spPr>
          <a:xfrm>
            <a:off x="7282493" y="2492863"/>
            <a:ext cx="8396500" cy="7443469"/>
          </a:xfrm>
          <a:prstGeom prst="rect">
            <a:avLst/>
          </a:prstGeom>
        </p:spPr>
        <p:txBody>
          <a:bodyPr lIns="0" tIns="0" rIns="0" bIns="0" rtlCol="0" anchor="t">
            <a:spAutoFit/>
          </a:bodyPr>
          <a:lstStyle/>
          <a:p>
            <a:pPr algn="l">
              <a:lnSpc>
                <a:spcPts val="2560"/>
              </a:lnSpc>
            </a:pPr>
            <a:r>
              <a:rPr lang="en-US" sz="1600">
                <a:solidFill>
                  <a:srgbClr val="2E2E2E"/>
                </a:solidFill>
                <a:latin typeface="Poppins"/>
                <a:ea typeface="Poppins"/>
                <a:cs typeface="Poppins"/>
                <a:sym typeface="Poppins"/>
              </a:rPr>
              <a:t>Principales indicadores de alerta:</a:t>
            </a:r>
          </a:p>
          <a:p>
            <a:pPr algn="l">
              <a:lnSpc>
                <a:spcPts val="2560"/>
              </a:lnSpc>
            </a:pPr>
            <a:r>
              <a:rPr lang="en-US" sz="1600">
                <a:solidFill>
                  <a:srgbClr val="2E2E2E"/>
                </a:solidFill>
                <a:latin typeface="Poppins"/>
                <a:ea typeface="Poppins"/>
                <a:cs typeface="Poppins"/>
                <a:sym typeface="Poppins"/>
              </a:rPr>
              <a:t>🔸 Incremento abrupto en el uso de crédito:</a:t>
            </a:r>
          </a:p>
          <a:p>
            <a:pPr marL="690885" lvl="2" indent="-230295" algn="l">
              <a:lnSpc>
                <a:spcPts val="2560"/>
              </a:lnSpc>
              <a:buFont typeface="Arial"/>
              <a:buChar char="⚬"/>
            </a:pPr>
            <a:r>
              <a:rPr lang="en-US" sz="1600">
                <a:solidFill>
                  <a:srgbClr val="2E2E2E"/>
                </a:solidFill>
                <a:latin typeface="Poppins"/>
                <a:ea typeface="Poppins"/>
                <a:cs typeface="Poppins"/>
                <a:sym typeface="Poppins"/>
              </a:rPr>
              <a:t>Aumento repentino de líneas de crédito sin justificación documental.</a:t>
            </a:r>
          </a:p>
          <a:p>
            <a:pPr marL="690885" lvl="2" indent="-230295" algn="l">
              <a:lnSpc>
                <a:spcPts val="2560"/>
              </a:lnSpc>
              <a:buFont typeface="Arial"/>
              <a:buChar char="⚬"/>
            </a:pPr>
            <a:r>
              <a:rPr lang="en-US" sz="1600">
                <a:solidFill>
                  <a:srgbClr val="2E2E2E"/>
                </a:solidFill>
                <a:latin typeface="Poppins"/>
                <a:ea typeface="Poppins"/>
                <a:cs typeface="Poppins"/>
                <a:sym typeface="Poppins"/>
              </a:rPr>
              <a:t>Solicitud de múltiples productos financieros en corto tiempo.</a:t>
            </a:r>
          </a:p>
          <a:p>
            <a:pPr algn="l">
              <a:lnSpc>
                <a:spcPts val="2560"/>
              </a:lnSpc>
            </a:pPr>
            <a:r>
              <a:rPr lang="en-US" sz="1600">
                <a:solidFill>
                  <a:srgbClr val="2E2E2E"/>
                </a:solidFill>
                <a:latin typeface="Poppins"/>
                <a:ea typeface="Poppins"/>
                <a:cs typeface="Poppins"/>
                <a:sym typeface="Poppins"/>
              </a:rPr>
              <a:t>🔸 Cancelaciones anticipadas de créditos:</a:t>
            </a:r>
          </a:p>
          <a:p>
            <a:pPr marL="690885" lvl="2" indent="-230295" algn="l">
              <a:lnSpc>
                <a:spcPts val="2560"/>
              </a:lnSpc>
              <a:buFont typeface="Arial"/>
              <a:buChar char="⚬"/>
            </a:pPr>
            <a:r>
              <a:rPr lang="en-US" sz="1600">
                <a:solidFill>
                  <a:srgbClr val="2E2E2E"/>
                </a:solidFill>
                <a:latin typeface="Poppins"/>
                <a:ea typeface="Poppins"/>
                <a:cs typeface="Poppins"/>
                <a:sym typeface="Poppins"/>
              </a:rPr>
              <a:t>Préstamos personales o tarjetas canceladas de forma anticipada con fondos de origen no claro.</a:t>
            </a:r>
          </a:p>
          <a:p>
            <a:pPr algn="l">
              <a:lnSpc>
                <a:spcPts val="2560"/>
              </a:lnSpc>
            </a:pPr>
            <a:r>
              <a:rPr lang="en-US" sz="1600">
                <a:solidFill>
                  <a:srgbClr val="2E2E2E"/>
                </a:solidFill>
                <a:latin typeface="Poppins"/>
                <a:ea typeface="Poppins"/>
                <a:cs typeface="Poppins"/>
                <a:sym typeface="Poppins"/>
              </a:rPr>
              <a:t>🔸 Pagos por terceros no relacionados:</a:t>
            </a:r>
          </a:p>
          <a:p>
            <a:pPr marL="690885" lvl="2" indent="-230295" algn="l">
              <a:lnSpc>
                <a:spcPts val="2560"/>
              </a:lnSpc>
              <a:buFont typeface="Arial"/>
              <a:buChar char="⚬"/>
            </a:pPr>
            <a:r>
              <a:rPr lang="en-US" sz="1600">
                <a:solidFill>
                  <a:srgbClr val="2E2E2E"/>
                </a:solidFill>
                <a:latin typeface="Poppins"/>
                <a:ea typeface="Poppins"/>
                <a:cs typeface="Poppins"/>
                <a:sym typeface="Poppins"/>
              </a:rPr>
              <a:t>Las obligaciones crediticias son canceladas por personas o entidades sin vínculo económico aparente.</a:t>
            </a:r>
          </a:p>
          <a:p>
            <a:pPr algn="l">
              <a:lnSpc>
                <a:spcPts val="2560"/>
              </a:lnSpc>
            </a:pPr>
            <a:r>
              <a:rPr lang="en-US" sz="1600">
                <a:solidFill>
                  <a:srgbClr val="2E2E2E"/>
                </a:solidFill>
                <a:latin typeface="Poppins"/>
                <a:ea typeface="Poppins"/>
                <a:cs typeface="Poppins"/>
                <a:sym typeface="Poppins"/>
              </a:rPr>
              <a:t>🔸 Inconsistencias entre ingresos y endeudamiento:</a:t>
            </a:r>
          </a:p>
          <a:p>
            <a:pPr marL="690885" lvl="2" indent="-230295" algn="l">
              <a:lnSpc>
                <a:spcPts val="2560"/>
              </a:lnSpc>
              <a:buFont typeface="Arial"/>
              <a:buChar char="⚬"/>
            </a:pPr>
            <a:r>
              <a:rPr lang="en-US" sz="1600">
                <a:solidFill>
                  <a:srgbClr val="2E2E2E"/>
                </a:solidFill>
                <a:latin typeface="Poppins"/>
                <a:ea typeface="Poppins"/>
                <a:cs typeface="Poppins"/>
                <a:sym typeface="Poppins"/>
              </a:rPr>
              <a:t>Clientes con ingresos declarados bajos que manejan niveles de endeudamiento elevados.</a:t>
            </a:r>
          </a:p>
          <a:p>
            <a:pPr algn="l">
              <a:lnSpc>
                <a:spcPts val="2560"/>
              </a:lnSpc>
            </a:pPr>
            <a:r>
              <a:rPr lang="en-US" sz="1600">
                <a:solidFill>
                  <a:srgbClr val="2E2E2E"/>
                </a:solidFill>
                <a:latin typeface="Poppins"/>
                <a:ea typeface="Poppins"/>
                <a:cs typeface="Poppins"/>
                <a:sym typeface="Poppins"/>
              </a:rPr>
              <a:t>🔸 Cambios súbitos en el comportamiento de pago:</a:t>
            </a:r>
          </a:p>
          <a:p>
            <a:pPr marL="690885" lvl="2" indent="-230295" algn="l">
              <a:lnSpc>
                <a:spcPts val="2560"/>
              </a:lnSpc>
              <a:buFont typeface="Arial"/>
              <a:buChar char="⚬"/>
            </a:pPr>
            <a:r>
              <a:rPr lang="en-US" sz="1600">
                <a:solidFill>
                  <a:srgbClr val="2E2E2E"/>
                </a:solidFill>
                <a:latin typeface="Poppins"/>
                <a:ea typeface="Poppins"/>
                <a:cs typeface="Poppins"/>
                <a:sym typeface="Poppins"/>
              </a:rPr>
              <a:t>De moroso crónico a pagador puntual sin cambios visibles en la situación económica del cliente.</a:t>
            </a:r>
          </a:p>
          <a:p>
            <a:pPr algn="l">
              <a:lnSpc>
                <a:spcPts val="2560"/>
              </a:lnSpc>
            </a:pPr>
            <a:r>
              <a:rPr lang="en-US" sz="1600">
                <a:solidFill>
                  <a:srgbClr val="2E2E2E"/>
                </a:solidFill>
                <a:latin typeface="Poppins"/>
                <a:ea typeface="Poppins"/>
                <a:cs typeface="Poppins"/>
                <a:sym typeface="Poppins"/>
              </a:rPr>
              <a:t>🔸 Uso intensivo de productos financieros sin una razón clara:</a:t>
            </a:r>
          </a:p>
          <a:p>
            <a:pPr marL="690885" lvl="2" indent="-230295" algn="l">
              <a:lnSpc>
                <a:spcPts val="2560"/>
              </a:lnSpc>
              <a:buFont typeface="Arial"/>
              <a:buChar char="⚬"/>
            </a:pPr>
            <a:r>
              <a:rPr lang="en-US" sz="1600">
                <a:solidFill>
                  <a:srgbClr val="2E2E2E"/>
                </a:solidFill>
                <a:latin typeface="Poppins"/>
                <a:ea typeface="Poppins"/>
                <a:cs typeface="Poppins"/>
                <a:sym typeface="Poppins"/>
              </a:rPr>
              <a:t>Actividad inusual en tarjetas, compras en el exterior, o solicitudes simultáneas de crédito.</a:t>
            </a:r>
          </a:p>
          <a:p>
            <a:pPr algn="l">
              <a:lnSpc>
                <a:spcPts val="2560"/>
              </a:lnSpc>
            </a:pPr>
            <a:r>
              <a:rPr lang="en-US" sz="1600">
                <a:solidFill>
                  <a:srgbClr val="2E2E2E"/>
                </a:solidFill>
                <a:latin typeface="Poppins"/>
                <a:ea typeface="Poppins"/>
                <a:cs typeface="Poppins"/>
                <a:sym typeface="Poppins"/>
              </a:rPr>
              <a:t>🔸 Multiplicidad de consultas en buró:</a:t>
            </a:r>
          </a:p>
          <a:p>
            <a:pPr marL="690885" lvl="2" indent="-230295" algn="l">
              <a:lnSpc>
                <a:spcPts val="2560"/>
              </a:lnSpc>
              <a:buFont typeface="Arial"/>
              <a:buChar char="⚬"/>
            </a:pPr>
            <a:r>
              <a:rPr lang="en-US" sz="1600">
                <a:solidFill>
                  <a:srgbClr val="2E2E2E"/>
                </a:solidFill>
                <a:latin typeface="Poppins"/>
                <a:ea typeface="Poppins"/>
                <a:cs typeface="Poppins"/>
                <a:sym typeface="Poppins"/>
              </a:rPr>
              <a:t>Solicitudes simultáneas de consulta en APC por diversas entidades puede sugerir intentos de suplantación o manipulación.</a:t>
            </a:r>
          </a:p>
          <a:p>
            <a:pPr algn="l">
              <a:lnSpc>
                <a:spcPts val="2560"/>
              </a:lnSpc>
            </a:pPr>
            <a:endParaRPr lang="en-US" sz="1600">
              <a:solidFill>
                <a:srgbClr val="2E2E2E"/>
              </a:solidFill>
              <a:latin typeface="Poppins"/>
              <a:ea typeface="Poppins"/>
              <a:cs typeface="Poppins"/>
              <a:sym typeface="Poppins"/>
            </a:endParaRPr>
          </a:p>
        </p:txBody>
      </p:sp>
      <p:grpSp>
        <p:nvGrpSpPr>
          <p:cNvPr id="7" name="Group 7"/>
          <p:cNvGrpSpPr/>
          <p:nvPr/>
        </p:nvGrpSpPr>
        <p:grpSpPr>
          <a:xfrm>
            <a:off x="764428" y="4035795"/>
            <a:ext cx="5617548" cy="3440825"/>
            <a:chOff x="0" y="0"/>
            <a:chExt cx="1479519" cy="906226"/>
          </a:xfrm>
        </p:grpSpPr>
        <p:sp>
          <p:nvSpPr>
            <p:cNvPr id="8" name="Freeform 8"/>
            <p:cNvSpPr/>
            <p:nvPr/>
          </p:nvSpPr>
          <p:spPr>
            <a:xfrm>
              <a:off x="0" y="0"/>
              <a:ext cx="1479519" cy="906226"/>
            </a:xfrm>
            <a:custGeom>
              <a:avLst/>
              <a:gdLst/>
              <a:ahLst/>
              <a:cxnLst/>
              <a:rect l="l" t="t" r="r" b="b"/>
              <a:pathLst>
                <a:path w="1479519" h="906226">
                  <a:moveTo>
                    <a:pt x="70287" y="0"/>
                  </a:moveTo>
                  <a:lnTo>
                    <a:pt x="1409232" y="0"/>
                  </a:lnTo>
                  <a:cubicBezTo>
                    <a:pt x="1448051" y="0"/>
                    <a:pt x="1479519" y="31468"/>
                    <a:pt x="1479519" y="70287"/>
                  </a:cubicBezTo>
                  <a:lnTo>
                    <a:pt x="1479519" y="835939"/>
                  </a:lnTo>
                  <a:cubicBezTo>
                    <a:pt x="1479519" y="854580"/>
                    <a:pt x="1472114" y="872458"/>
                    <a:pt x="1458932" y="885639"/>
                  </a:cubicBezTo>
                  <a:cubicBezTo>
                    <a:pt x="1445751" y="898820"/>
                    <a:pt x="1427874" y="906226"/>
                    <a:pt x="1409232" y="906226"/>
                  </a:cubicBezTo>
                  <a:lnTo>
                    <a:pt x="70287" y="906226"/>
                  </a:lnTo>
                  <a:cubicBezTo>
                    <a:pt x="51645" y="906226"/>
                    <a:pt x="33768" y="898820"/>
                    <a:pt x="20586" y="885639"/>
                  </a:cubicBezTo>
                  <a:cubicBezTo>
                    <a:pt x="7405" y="872458"/>
                    <a:pt x="0" y="854580"/>
                    <a:pt x="0" y="835939"/>
                  </a:cubicBezTo>
                  <a:lnTo>
                    <a:pt x="0" y="70287"/>
                  </a:lnTo>
                  <a:cubicBezTo>
                    <a:pt x="0" y="51645"/>
                    <a:pt x="7405" y="33768"/>
                    <a:pt x="20586" y="20586"/>
                  </a:cubicBezTo>
                  <a:cubicBezTo>
                    <a:pt x="33768" y="7405"/>
                    <a:pt x="51645" y="0"/>
                    <a:pt x="70287" y="0"/>
                  </a:cubicBezTo>
                  <a:close/>
                </a:path>
              </a:pathLst>
            </a:custGeom>
            <a:solidFill>
              <a:srgbClr val="EFBC67"/>
            </a:solidFill>
          </p:spPr>
          <p:txBody>
            <a:bodyPr/>
            <a:lstStyle/>
            <a:p>
              <a:endParaRPr lang="en-PA"/>
            </a:p>
          </p:txBody>
        </p:sp>
        <p:sp>
          <p:nvSpPr>
            <p:cNvPr id="9" name="TextBox 9"/>
            <p:cNvSpPr txBox="1"/>
            <p:nvPr/>
          </p:nvSpPr>
          <p:spPr>
            <a:xfrm>
              <a:off x="0" y="-333375"/>
              <a:ext cx="1479519" cy="1239601"/>
            </a:xfrm>
            <a:prstGeom prst="rect">
              <a:avLst/>
            </a:prstGeom>
          </p:spPr>
          <p:txBody>
            <a:bodyPr lIns="50800" tIns="50800" rIns="50800" bIns="50800" rtlCol="0" anchor="ctr"/>
            <a:lstStyle/>
            <a:p>
              <a:pPr algn="ctr">
                <a:lnSpc>
                  <a:spcPts val="6249"/>
                </a:lnSpc>
              </a:pPr>
              <a:endParaRPr/>
            </a:p>
          </p:txBody>
        </p:sp>
      </p:grpSp>
      <p:sp>
        <p:nvSpPr>
          <p:cNvPr id="10" name="TextBox 10"/>
          <p:cNvSpPr txBox="1"/>
          <p:nvPr/>
        </p:nvSpPr>
        <p:spPr>
          <a:xfrm>
            <a:off x="1028700" y="4254038"/>
            <a:ext cx="5010487" cy="3060065"/>
          </a:xfrm>
          <a:prstGeom prst="rect">
            <a:avLst/>
          </a:prstGeom>
        </p:spPr>
        <p:txBody>
          <a:bodyPr lIns="0" tIns="0" rIns="0" bIns="0" rtlCol="0" anchor="t">
            <a:spAutoFit/>
          </a:bodyPr>
          <a:lstStyle/>
          <a:p>
            <a:pPr algn="ctr">
              <a:lnSpc>
                <a:spcPts val="3519"/>
              </a:lnSpc>
            </a:pPr>
            <a:r>
              <a:rPr lang="en-US" sz="2199" b="1">
                <a:solidFill>
                  <a:srgbClr val="2E2E2E"/>
                </a:solidFill>
                <a:latin typeface="Poppins Bold"/>
                <a:ea typeface="Poppins Bold"/>
                <a:cs typeface="Poppins Bold"/>
                <a:sym typeface="Poppins Bold"/>
              </a:rPr>
              <a:t>Los indicadores crediticios son herramientas clave en el monitoreo de riesgo. Permiten identificar comportamientos atípicos o inconsistentes en el uso del crédito por parte de personas naturales o jurídicas.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82190" y="1028700"/>
            <a:ext cx="6464702" cy="1130444"/>
            <a:chOff x="0" y="0"/>
            <a:chExt cx="1702638" cy="297730"/>
          </a:xfrm>
        </p:grpSpPr>
        <p:sp>
          <p:nvSpPr>
            <p:cNvPr id="3" name="Freeform 3"/>
            <p:cNvSpPr/>
            <p:nvPr/>
          </p:nvSpPr>
          <p:spPr>
            <a:xfrm>
              <a:off x="0" y="0"/>
              <a:ext cx="1702638" cy="297730"/>
            </a:xfrm>
            <a:custGeom>
              <a:avLst/>
              <a:gdLst/>
              <a:ahLst/>
              <a:cxnLst/>
              <a:rect l="l" t="t" r="r" b="b"/>
              <a:pathLst>
                <a:path w="1702638" h="297730">
                  <a:moveTo>
                    <a:pt x="61076" y="0"/>
                  </a:moveTo>
                  <a:lnTo>
                    <a:pt x="1641562" y="0"/>
                  </a:lnTo>
                  <a:cubicBezTo>
                    <a:pt x="1657760" y="0"/>
                    <a:pt x="1673295" y="6435"/>
                    <a:pt x="1684749" y="17889"/>
                  </a:cubicBezTo>
                  <a:cubicBezTo>
                    <a:pt x="1696203" y="29343"/>
                    <a:pt x="1702638" y="44878"/>
                    <a:pt x="1702638" y="61076"/>
                  </a:cubicBezTo>
                  <a:lnTo>
                    <a:pt x="1702638" y="236654"/>
                  </a:lnTo>
                  <a:cubicBezTo>
                    <a:pt x="1702638" y="252853"/>
                    <a:pt x="1696203" y="268387"/>
                    <a:pt x="1684749" y="279841"/>
                  </a:cubicBezTo>
                  <a:cubicBezTo>
                    <a:pt x="1673295" y="291295"/>
                    <a:pt x="1657760" y="297730"/>
                    <a:pt x="1641562" y="297730"/>
                  </a:cubicBezTo>
                  <a:lnTo>
                    <a:pt x="61076" y="297730"/>
                  </a:lnTo>
                  <a:cubicBezTo>
                    <a:pt x="44878" y="297730"/>
                    <a:pt x="29343" y="291295"/>
                    <a:pt x="17889" y="279841"/>
                  </a:cubicBezTo>
                  <a:cubicBezTo>
                    <a:pt x="6435" y="268387"/>
                    <a:pt x="0" y="252853"/>
                    <a:pt x="0" y="236654"/>
                  </a:cubicBezTo>
                  <a:lnTo>
                    <a:pt x="0" y="61076"/>
                  </a:lnTo>
                  <a:cubicBezTo>
                    <a:pt x="0" y="44878"/>
                    <a:pt x="6435" y="29343"/>
                    <a:pt x="17889" y="17889"/>
                  </a:cubicBezTo>
                  <a:cubicBezTo>
                    <a:pt x="29343" y="6435"/>
                    <a:pt x="44878" y="0"/>
                    <a:pt x="61076" y="0"/>
                  </a:cubicBezTo>
                  <a:close/>
                </a:path>
              </a:pathLst>
            </a:custGeom>
            <a:solidFill>
              <a:srgbClr val="FF3131"/>
            </a:solidFill>
          </p:spPr>
          <p:txBody>
            <a:bodyPr/>
            <a:lstStyle/>
            <a:p>
              <a:endParaRPr lang="en-PA"/>
            </a:p>
          </p:txBody>
        </p:sp>
        <p:sp>
          <p:nvSpPr>
            <p:cNvPr id="4" name="TextBox 4"/>
            <p:cNvSpPr txBox="1"/>
            <p:nvPr/>
          </p:nvSpPr>
          <p:spPr>
            <a:xfrm>
              <a:off x="0" y="-333375"/>
              <a:ext cx="1702638" cy="631105"/>
            </a:xfrm>
            <a:prstGeom prst="rect">
              <a:avLst/>
            </a:prstGeom>
          </p:spPr>
          <p:txBody>
            <a:bodyPr lIns="50800" tIns="50800" rIns="50800" bIns="50800" rtlCol="0" anchor="ctr"/>
            <a:lstStyle/>
            <a:p>
              <a:pPr algn="ctr">
                <a:lnSpc>
                  <a:spcPts val="6249"/>
                </a:lnSpc>
              </a:pPr>
              <a:endParaRPr/>
            </a:p>
          </p:txBody>
        </p:sp>
      </p:grpSp>
      <p:grpSp>
        <p:nvGrpSpPr>
          <p:cNvPr id="5" name="Group 5"/>
          <p:cNvGrpSpPr/>
          <p:nvPr/>
        </p:nvGrpSpPr>
        <p:grpSpPr>
          <a:xfrm>
            <a:off x="9441005" y="942994"/>
            <a:ext cx="7576246" cy="7576246"/>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3830" t="-6597" r="-8827" b="-44529"/>
              </a:stretch>
            </a:blipFill>
          </p:spPr>
          <p:txBody>
            <a:bodyPr/>
            <a:lstStyle/>
            <a:p>
              <a:endParaRPr lang="en-PA"/>
            </a:p>
          </p:txBody>
        </p:sp>
      </p:grpSp>
      <p:sp>
        <p:nvSpPr>
          <p:cNvPr id="7" name="Freeform 7"/>
          <p:cNvSpPr/>
          <p:nvPr/>
        </p:nvSpPr>
        <p:spPr>
          <a:xfrm>
            <a:off x="6787278" y="6969112"/>
            <a:ext cx="11500722" cy="8322341"/>
          </a:xfrm>
          <a:custGeom>
            <a:avLst/>
            <a:gdLst/>
            <a:ahLst/>
            <a:cxnLst/>
            <a:rect l="l" t="t" r="r" b="b"/>
            <a:pathLst>
              <a:path w="11500722" h="8322341">
                <a:moveTo>
                  <a:pt x="0" y="0"/>
                </a:moveTo>
                <a:lnTo>
                  <a:pt x="11500722" y="0"/>
                </a:lnTo>
                <a:lnTo>
                  <a:pt x="11500722" y="8322341"/>
                </a:lnTo>
                <a:lnTo>
                  <a:pt x="0" y="83223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PA"/>
          </a:p>
        </p:txBody>
      </p:sp>
      <p:sp>
        <p:nvSpPr>
          <p:cNvPr id="8" name="TextBox 8"/>
          <p:cNvSpPr txBox="1"/>
          <p:nvPr/>
        </p:nvSpPr>
        <p:spPr>
          <a:xfrm>
            <a:off x="1028700" y="1181819"/>
            <a:ext cx="4604389" cy="881390"/>
          </a:xfrm>
          <a:prstGeom prst="rect">
            <a:avLst/>
          </a:prstGeom>
        </p:spPr>
        <p:txBody>
          <a:bodyPr lIns="0" tIns="0" rIns="0" bIns="0" rtlCol="0" anchor="t">
            <a:spAutoFit/>
          </a:bodyPr>
          <a:lstStyle/>
          <a:p>
            <a:pPr algn="l">
              <a:lnSpc>
                <a:spcPts val="6200"/>
              </a:lnSpc>
            </a:pPr>
            <a:r>
              <a:rPr lang="en-US" sz="6200" b="1">
                <a:solidFill>
                  <a:srgbClr val="FFFFFF"/>
                </a:solidFill>
                <a:latin typeface="Poppins Bold"/>
                <a:ea typeface="Poppins Bold"/>
                <a:cs typeface="Poppins Bold"/>
                <a:sym typeface="Poppins Bold"/>
              </a:rPr>
              <a:t>Reflexión</a:t>
            </a:r>
          </a:p>
        </p:txBody>
      </p:sp>
      <p:sp>
        <p:nvSpPr>
          <p:cNvPr id="9" name="TextBox 9"/>
          <p:cNvSpPr txBox="1"/>
          <p:nvPr/>
        </p:nvSpPr>
        <p:spPr>
          <a:xfrm>
            <a:off x="1771649" y="4176489"/>
            <a:ext cx="6394939" cy="2565938"/>
          </a:xfrm>
          <a:prstGeom prst="rect">
            <a:avLst/>
          </a:prstGeom>
        </p:spPr>
        <p:txBody>
          <a:bodyPr lIns="0" tIns="0" rIns="0" bIns="0" rtlCol="0" anchor="t">
            <a:spAutoFit/>
          </a:bodyPr>
          <a:lstStyle/>
          <a:p>
            <a:pPr algn="ctr">
              <a:lnSpc>
                <a:spcPts val="4135"/>
              </a:lnSpc>
            </a:pPr>
            <a:r>
              <a:rPr lang="en-US" sz="2953" b="1">
                <a:solidFill>
                  <a:srgbClr val="322F50"/>
                </a:solidFill>
                <a:latin typeface="Canva Sans Bold"/>
                <a:ea typeface="Canva Sans Bold"/>
                <a:cs typeface="Canva Sans Bold"/>
                <a:sym typeface="Canva Sans Bold"/>
              </a:rPr>
              <a:t>Si estás lo suficientemente preocupado por un resultado, posiblemente harás algo para solucionarlo.</a:t>
            </a:r>
          </a:p>
          <a:p>
            <a:pPr algn="l">
              <a:lnSpc>
                <a:spcPts val="3855"/>
              </a:lnSpc>
              <a:spcBef>
                <a:spcPct val="0"/>
              </a:spcBef>
            </a:pPr>
            <a:endParaRPr lang="en-US" sz="2953" b="1">
              <a:solidFill>
                <a:srgbClr val="322F50"/>
              </a:solidFill>
              <a:latin typeface="Canva Sans Bold"/>
              <a:ea typeface="Canva Sans Bold"/>
              <a:cs typeface="Canva Sans Bold"/>
              <a:sym typeface="Canva Sans Bold"/>
            </a:endParaRPr>
          </a:p>
        </p:txBody>
      </p:sp>
      <p:sp>
        <p:nvSpPr>
          <p:cNvPr id="10" name="Freeform 10"/>
          <p:cNvSpPr/>
          <p:nvPr/>
        </p:nvSpPr>
        <p:spPr>
          <a:xfrm>
            <a:off x="15827995" y="1124669"/>
            <a:ext cx="1189257" cy="1189257"/>
          </a:xfrm>
          <a:custGeom>
            <a:avLst/>
            <a:gdLst/>
            <a:ahLst/>
            <a:cxnLst/>
            <a:rect l="l" t="t" r="r" b="b"/>
            <a:pathLst>
              <a:path w="1189257" h="1189257">
                <a:moveTo>
                  <a:pt x="0" y="0"/>
                </a:moveTo>
                <a:lnTo>
                  <a:pt x="1189256" y="0"/>
                </a:lnTo>
                <a:lnTo>
                  <a:pt x="1189256" y="1189256"/>
                </a:lnTo>
                <a:lnTo>
                  <a:pt x="0" y="1189256"/>
                </a:lnTo>
                <a:lnTo>
                  <a:pt x="0" y="0"/>
                </a:lnTo>
                <a:close/>
              </a:path>
            </a:pathLst>
          </a:custGeom>
          <a:blipFill>
            <a:blip r:embed="rId5"/>
            <a:stretch>
              <a:fillRect/>
            </a:stretch>
          </a:blipFill>
        </p:spPr>
        <p:txBody>
          <a:bodyPr/>
          <a:lstStyle/>
          <a:p>
            <a:endParaRPr lang="en-PA"/>
          </a:p>
        </p:txBody>
      </p:sp>
      <p:sp>
        <p:nvSpPr>
          <p:cNvPr id="11" name="TextBox 11"/>
          <p:cNvSpPr txBox="1"/>
          <p:nvPr/>
        </p:nvSpPr>
        <p:spPr>
          <a:xfrm>
            <a:off x="1771649" y="6675752"/>
            <a:ext cx="6394939" cy="441325"/>
          </a:xfrm>
          <a:prstGeom prst="rect">
            <a:avLst/>
          </a:prstGeom>
        </p:spPr>
        <p:txBody>
          <a:bodyPr lIns="0" tIns="0" rIns="0" bIns="0" rtlCol="0" anchor="t">
            <a:spAutoFit/>
          </a:bodyPr>
          <a:lstStyle/>
          <a:p>
            <a:pPr algn="ctr">
              <a:lnSpc>
                <a:spcPts val="3499"/>
              </a:lnSpc>
              <a:spcBef>
                <a:spcPct val="0"/>
              </a:spcBef>
            </a:pPr>
            <a:r>
              <a:rPr lang="en-US" sz="2499">
                <a:solidFill>
                  <a:srgbClr val="000000"/>
                </a:solidFill>
                <a:latin typeface="Poppins"/>
                <a:ea typeface="Poppins"/>
                <a:cs typeface="Poppins"/>
                <a:sym typeface="Poppins"/>
              </a:rPr>
              <a:t>William James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3131"/>
        </a:solidFill>
        <a:effectLst/>
      </p:bgPr>
    </p:bg>
    <p:spTree>
      <p:nvGrpSpPr>
        <p:cNvPr id="1" name=""/>
        <p:cNvGrpSpPr/>
        <p:nvPr/>
      </p:nvGrpSpPr>
      <p:grpSpPr>
        <a:xfrm>
          <a:off x="0" y="0"/>
          <a:ext cx="0" cy="0"/>
          <a:chOff x="0" y="0"/>
          <a:chExt cx="0" cy="0"/>
        </a:xfrm>
      </p:grpSpPr>
      <p:grpSp>
        <p:nvGrpSpPr>
          <p:cNvPr id="2" name="Group 2"/>
          <p:cNvGrpSpPr/>
          <p:nvPr/>
        </p:nvGrpSpPr>
        <p:grpSpPr>
          <a:xfrm rot="-2789597">
            <a:off x="5954933" y="3779565"/>
            <a:ext cx="721847" cy="631617"/>
            <a:chOff x="0" y="0"/>
            <a:chExt cx="812800" cy="711200"/>
          </a:xfrm>
        </p:grpSpPr>
        <p:sp>
          <p:nvSpPr>
            <p:cNvPr id="3" name="Freeform 3"/>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8D0000"/>
            </a:solidFill>
          </p:spPr>
          <p:txBody>
            <a:bodyPr/>
            <a:lstStyle/>
            <a:p>
              <a:endParaRPr lang="en-PA"/>
            </a:p>
          </p:txBody>
        </p:sp>
        <p:sp>
          <p:nvSpPr>
            <p:cNvPr id="4" name="TextBox 4"/>
            <p:cNvSpPr txBox="1"/>
            <p:nvPr/>
          </p:nvSpPr>
          <p:spPr>
            <a:xfrm>
              <a:off x="127000" y="-3175"/>
              <a:ext cx="558800" cy="663575"/>
            </a:xfrm>
            <a:prstGeom prst="rect">
              <a:avLst/>
            </a:prstGeom>
          </p:spPr>
          <p:txBody>
            <a:bodyPr lIns="50800" tIns="50800" rIns="50800" bIns="50800" rtlCol="0" anchor="ctr"/>
            <a:lstStyle/>
            <a:p>
              <a:pPr algn="ctr">
                <a:lnSpc>
                  <a:spcPts val="6249"/>
                </a:lnSpc>
              </a:pPr>
              <a:endParaRPr/>
            </a:p>
          </p:txBody>
        </p:sp>
      </p:grpSp>
      <p:grpSp>
        <p:nvGrpSpPr>
          <p:cNvPr id="5" name="Group 5"/>
          <p:cNvGrpSpPr/>
          <p:nvPr/>
        </p:nvGrpSpPr>
        <p:grpSpPr>
          <a:xfrm rot="-2789597">
            <a:off x="6251218" y="4052599"/>
            <a:ext cx="513548" cy="449354"/>
            <a:chOff x="0" y="0"/>
            <a:chExt cx="812800" cy="711200"/>
          </a:xfrm>
        </p:grpSpPr>
        <p:sp>
          <p:nvSpPr>
            <p:cNvPr id="6" name="Freeform 6"/>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FFE9E9"/>
            </a:solidFill>
          </p:spPr>
          <p:txBody>
            <a:bodyPr/>
            <a:lstStyle/>
            <a:p>
              <a:endParaRPr lang="en-PA"/>
            </a:p>
          </p:txBody>
        </p:sp>
        <p:sp>
          <p:nvSpPr>
            <p:cNvPr id="7" name="TextBox 7"/>
            <p:cNvSpPr txBox="1"/>
            <p:nvPr/>
          </p:nvSpPr>
          <p:spPr>
            <a:xfrm>
              <a:off x="127000" y="-3175"/>
              <a:ext cx="558800" cy="663575"/>
            </a:xfrm>
            <a:prstGeom prst="rect">
              <a:avLst/>
            </a:prstGeom>
          </p:spPr>
          <p:txBody>
            <a:bodyPr lIns="50800" tIns="50800" rIns="50800" bIns="50800" rtlCol="0" anchor="ctr"/>
            <a:lstStyle/>
            <a:p>
              <a:pPr algn="ctr">
                <a:lnSpc>
                  <a:spcPts val="6249"/>
                </a:lnSpc>
              </a:pPr>
              <a:endParaRPr/>
            </a:p>
          </p:txBody>
        </p:sp>
      </p:grpSp>
      <p:sp>
        <p:nvSpPr>
          <p:cNvPr id="8" name="Freeform 8"/>
          <p:cNvSpPr/>
          <p:nvPr/>
        </p:nvSpPr>
        <p:spPr>
          <a:xfrm>
            <a:off x="7132169" y="3179981"/>
            <a:ext cx="5317502" cy="1830784"/>
          </a:xfrm>
          <a:custGeom>
            <a:avLst/>
            <a:gdLst/>
            <a:ahLst/>
            <a:cxnLst/>
            <a:rect l="l" t="t" r="r" b="b"/>
            <a:pathLst>
              <a:path w="5317502" h="1830784">
                <a:moveTo>
                  <a:pt x="0" y="0"/>
                </a:moveTo>
                <a:lnTo>
                  <a:pt x="5317502" y="0"/>
                </a:lnTo>
                <a:lnTo>
                  <a:pt x="5317502" y="1830784"/>
                </a:lnTo>
                <a:lnTo>
                  <a:pt x="0" y="1830784"/>
                </a:lnTo>
                <a:lnTo>
                  <a:pt x="0" y="0"/>
                </a:lnTo>
                <a:close/>
              </a:path>
            </a:pathLst>
          </a:custGeom>
          <a:blipFill>
            <a:blip r:embed="rId2"/>
            <a:stretch>
              <a:fillRect/>
            </a:stretch>
          </a:blipFill>
        </p:spPr>
        <p:txBody>
          <a:bodyPr/>
          <a:lstStyle/>
          <a:p>
            <a:endParaRPr lang="en-PA"/>
          </a:p>
        </p:txBody>
      </p:sp>
      <p:sp>
        <p:nvSpPr>
          <p:cNvPr id="9" name="TextBox 9"/>
          <p:cNvSpPr txBox="1"/>
          <p:nvPr/>
        </p:nvSpPr>
        <p:spPr>
          <a:xfrm>
            <a:off x="4957323" y="5795544"/>
            <a:ext cx="8373354" cy="1122053"/>
          </a:xfrm>
          <a:prstGeom prst="rect">
            <a:avLst/>
          </a:prstGeom>
        </p:spPr>
        <p:txBody>
          <a:bodyPr lIns="0" tIns="0" rIns="0" bIns="0" rtlCol="0" anchor="t">
            <a:spAutoFit/>
          </a:bodyPr>
          <a:lstStyle/>
          <a:p>
            <a:pPr algn="ctr">
              <a:lnSpc>
                <a:spcPts val="7800"/>
              </a:lnSpc>
            </a:pPr>
            <a:r>
              <a:rPr lang="en-US" sz="7800" b="1">
                <a:solidFill>
                  <a:srgbClr val="FFFFFF"/>
                </a:solidFill>
                <a:latin typeface="Poppins Bold"/>
                <a:ea typeface="Poppins Bold"/>
                <a:cs typeface="Poppins Bold"/>
                <a:sym typeface="Poppins Bold"/>
              </a:rPr>
              <a:t>¡GRACIAS!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847836" y="3408673"/>
            <a:ext cx="6716294" cy="14347"/>
          </a:xfrm>
          <a:prstGeom prst="line">
            <a:avLst/>
          </a:prstGeom>
          <a:ln w="19050" cap="flat">
            <a:solidFill>
              <a:srgbClr val="000000"/>
            </a:solidFill>
            <a:prstDash val="solid"/>
            <a:headEnd type="none" w="sm" len="sm"/>
            <a:tailEnd type="none" w="sm" len="sm"/>
          </a:ln>
        </p:spPr>
        <p:txBody>
          <a:bodyPr/>
          <a:lstStyle/>
          <a:p>
            <a:endParaRPr lang="en-PA"/>
          </a:p>
        </p:txBody>
      </p:sp>
      <p:sp>
        <p:nvSpPr>
          <p:cNvPr id="3" name="Freeform 3"/>
          <p:cNvSpPr/>
          <p:nvPr/>
        </p:nvSpPr>
        <p:spPr>
          <a:xfrm>
            <a:off x="9325451" y="0"/>
            <a:ext cx="8962549" cy="10287000"/>
          </a:xfrm>
          <a:custGeom>
            <a:avLst/>
            <a:gdLst/>
            <a:ahLst/>
            <a:cxnLst/>
            <a:rect l="l" t="t" r="r" b="b"/>
            <a:pathLst>
              <a:path w="8962549" h="10287000">
                <a:moveTo>
                  <a:pt x="0" y="0"/>
                </a:moveTo>
                <a:lnTo>
                  <a:pt x="8962549" y="0"/>
                </a:lnTo>
                <a:lnTo>
                  <a:pt x="8962549" y="10287000"/>
                </a:lnTo>
                <a:lnTo>
                  <a:pt x="0" y="10287000"/>
                </a:lnTo>
                <a:lnTo>
                  <a:pt x="0" y="0"/>
                </a:lnTo>
                <a:close/>
              </a:path>
            </a:pathLst>
          </a:custGeom>
          <a:blipFill>
            <a:blip r:embed="rId2"/>
            <a:stretch>
              <a:fillRect/>
            </a:stretch>
          </a:blipFill>
        </p:spPr>
        <p:txBody>
          <a:bodyPr/>
          <a:lstStyle/>
          <a:p>
            <a:endParaRPr lang="en-PA"/>
          </a:p>
        </p:txBody>
      </p:sp>
      <p:grpSp>
        <p:nvGrpSpPr>
          <p:cNvPr id="4" name="Group 4"/>
          <p:cNvGrpSpPr/>
          <p:nvPr/>
        </p:nvGrpSpPr>
        <p:grpSpPr>
          <a:xfrm rot="4659044">
            <a:off x="-3287182" y="6779124"/>
            <a:ext cx="7552466" cy="2533876"/>
            <a:chOff x="0" y="0"/>
            <a:chExt cx="2422630" cy="812800"/>
          </a:xfrm>
        </p:grpSpPr>
        <p:sp>
          <p:nvSpPr>
            <p:cNvPr id="5" name="Freeform 5"/>
            <p:cNvSpPr/>
            <p:nvPr/>
          </p:nvSpPr>
          <p:spPr>
            <a:xfrm>
              <a:off x="0" y="0"/>
              <a:ext cx="2422630" cy="812800"/>
            </a:xfrm>
            <a:custGeom>
              <a:avLst/>
              <a:gdLst/>
              <a:ahLst/>
              <a:cxnLst/>
              <a:rect l="l" t="t" r="r" b="b"/>
              <a:pathLst>
                <a:path w="2422630" h="812800">
                  <a:moveTo>
                    <a:pt x="807980" y="19070"/>
                  </a:moveTo>
                  <a:cubicBezTo>
                    <a:pt x="931781" y="7556"/>
                    <a:pt x="1073383" y="0"/>
                    <a:pt x="1211967" y="0"/>
                  </a:cubicBezTo>
                  <a:cubicBezTo>
                    <a:pt x="1350556" y="0"/>
                    <a:pt x="1483912" y="6476"/>
                    <a:pt x="1606804" y="17990"/>
                  </a:cubicBezTo>
                  <a:cubicBezTo>
                    <a:pt x="1609423" y="18350"/>
                    <a:pt x="1612036" y="18350"/>
                    <a:pt x="1614650" y="18710"/>
                  </a:cubicBezTo>
                  <a:cubicBezTo>
                    <a:pt x="2076166" y="64765"/>
                    <a:pt x="2416093" y="186379"/>
                    <a:pt x="2422630" y="328502"/>
                  </a:cubicBezTo>
                  <a:lnTo>
                    <a:pt x="2422630" y="812800"/>
                  </a:lnTo>
                  <a:lnTo>
                    <a:pt x="0" y="812800"/>
                  </a:lnTo>
                  <a:lnTo>
                    <a:pt x="0" y="328861"/>
                  </a:lnTo>
                  <a:cubicBezTo>
                    <a:pt x="6537" y="185660"/>
                    <a:pt x="341234" y="64045"/>
                    <a:pt x="807980" y="19070"/>
                  </a:cubicBezTo>
                  <a:close/>
                </a:path>
              </a:pathLst>
            </a:custGeom>
            <a:solidFill>
              <a:srgbClr val="FF3131"/>
            </a:solidFill>
          </p:spPr>
          <p:txBody>
            <a:bodyPr/>
            <a:lstStyle/>
            <a:p>
              <a:endParaRPr lang="en-PA"/>
            </a:p>
          </p:txBody>
        </p:sp>
        <p:sp>
          <p:nvSpPr>
            <p:cNvPr id="6" name="TextBox 6"/>
            <p:cNvSpPr txBox="1"/>
            <p:nvPr/>
          </p:nvSpPr>
          <p:spPr>
            <a:xfrm>
              <a:off x="0" y="-206375"/>
              <a:ext cx="2422630" cy="1019175"/>
            </a:xfrm>
            <a:prstGeom prst="rect">
              <a:avLst/>
            </a:prstGeom>
          </p:spPr>
          <p:txBody>
            <a:bodyPr lIns="50800" tIns="50800" rIns="50800" bIns="50800" rtlCol="0" anchor="ctr"/>
            <a:lstStyle/>
            <a:p>
              <a:pPr algn="ctr">
                <a:lnSpc>
                  <a:spcPts val="6249"/>
                </a:lnSpc>
              </a:pPr>
              <a:endParaRPr/>
            </a:p>
          </p:txBody>
        </p:sp>
      </p:grpSp>
      <p:grpSp>
        <p:nvGrpSpPr>
          <p:cNvPr id="7" name="Group 7"/>
          <p:cNvGrpSpPr/>
          <p:nvPr/>
        </p:nvGrpSpPr>
        <p:grpSpPr>
          <a:xfrm rot="-6152106">
            <a:off x="13117016" y="1402750"/>
            <a:ext cx="9198422" cy="3086100"/>
            <a:chOff x="0" y="0"/>
            <a:chExt cx="2422630" cy="812800"/>
          </a:xfrm>
        </p:grpSpPr>
        <p:sp>
          <p:nvSpPr>
            <p:cNvPr id="8" name="Freeform 8"/>
            <p:cNvSpPr/>
            <p:nvPr/>
          </p:nvSpPr>
          <p:spPr>
            <a:xfrm>
              <a:off x="0" y="0"/>
              <a:ext cx="2422630" cy="812800"/>
            </a:xfrm>
            <a:custGeom>
              <a:avLst/>
              <a:gdLst/>
              <a:ahLst/>
              <a:cxnLst/>
              <a:rect l="l" t="t" r="r" b="b"/>
              <a:pathLst>
                <a:path w="2422630" h="812800">
                  <a:moveTo>
                    <a:pt x="807980" y="19070"/>
                  </a:moveTo>
                  <a:cubicBezTo>
                    <a:pt x="931781" y="7556"/>
                    <a:pt x="1073383" y="0"/>
                    <a:pt x="1211967" y="0"/>
                  </a:cubicBezTo>
                  <a:cubicBezTo>
                    <a:pt x="1350556" y="0"/>
                    <a:pt x="1483912" y="6476"/>
                    <a:pt x="1606804" y="17990"/>
                  </a:cubicBezTo>
                  <a:cubicBezTo>
                    <a:pt x="1609423" y="18350"/>
                    <a:pt x="1612036" y="18350"/>
                    <a:pt x="1614650" y="18710"/>
                  </a:cubicBezTo>
                  <a:cubicBezTo>
                    <a:pt x="2076166" y="64765"/>
                    <a:pt x="2416093" y="186379"/>
                    <a:pt x="2422630" y="328502"/>
                  </a:cubicBezTo>
                  <a:lnTo>
                    <a:pt x="2422630" y="812800"/>
                  </a:lnTo>
                  <a:lnTo>
                    <a:pt x="0" y="812800"/>
                  </a:lnTo>
                  <a:lnTo>
                    <a:pt x="0" y="328861"/>
                  </a:lnTo>
                  <a:cubicBezTo>
                    <a:pt x="6537" y="185660"/>
                    <a:pt x="341234" y="64045"/>
                    <a:pt x="807980" y="19070"/>
                  </a:cubicBezTo>
                  <a:close/>
                </a:path>
              </a:pathLst>
            </a:custGeom>
            <a:solidFill>
              <a:srgbClr val="FF3131"/>
            </a:solidFill>
          </p:spPr>
          <p:txBody>
            <a:bodyPr/>
            <a:lstStyle/>
            <a:p>
              <a:endParaRPr lang="en-PA"/>
            </a:p>
          </p:txBody>
        </p:sp>
        <p:sp>
          <p:nvSpPr>
            <p:cNvPr id="9" name="TextBox 9"/>
            <p:cNvSpPr txBox="1"/>
            <p:nvPr/>
          </p:nvSpPr>
          <p:spPr>
            <a:xfrm>
              <a:off x="0" y="-206375"/>
              <a:ext cx="2422630" cy="1019175"/>
            </a:xfrm>
            <a:prstGeom prst="rect">
              <a:avLst/>
            </a:prstGeom>
          </p:spPr>
          <p:txBody>
            <a:bodyPr lIns="50800" tIns="50800" rIns="50800" bIns="50800" rtlCol="0" anchor="ctr"/>
            <a:lstStyle/>
            <a:p>
              <a:pPr algn="ctr">
                <a:lnSpc>
                  <a:spcPts val="6249"/>
                </a:lnSpc>
              </a:pPr>
              <a:endParaRPr/>
            </a:p>
          </p:txBody>
        </p:sp>
      </p:grpSp>
      <p:sp>
        <p:nvSpPr>
          <p:cNvPr id="10" name="Freeform 10"/>
          <p:cNvSpPr/>
          <p:nvPr/>
        </p:nvSpPr>
        <p:spPr>
          <a:xfrm>
            <a:off x="1028700" y="1030969"/>
            <a:ext cx="1189257" cy="1189257"/>
          </a:xfrm>
          <a:custGeom>
            <a:avLst/>
            <a:gdLst/>
            <a:ahLst/>
            <a:cxnLst/>
            <a:rect l="l" t="t" r="r" b="b"/>
            <a:pathLst>
              <a:path w="1189257" h="1189257">
                <a:moveTo>
                  <a:pt x="0" y="0"/>
                </a:moveTo>
                <a:lnTo>
                  <a:pt x="1189257" y="0"/>
                </a:lnTo>
                <a:lnTo>
                  <a:pt x="1189257" y="1189257"/>
                </a:lnTo>
                <a:lnTo>
                  <a:pt x="0" y="1189257"/>
                </a:lnTo>
                <a:lnTo>
                  <a:pt x="0" y="0"/>
                </a:lnTo>
                <a:close/>
              </a:path>
            </a:pathLst>
          </a:custGeom>
          <a:blipFill>
            <a:blip r:embed="rId3"/>
            <a:stretch>
              <a:fillRect/>
            </a:stretch>
          </a:blipFill>
        </p:spPr>
        <p:txBody>
          <a:bodyPr/>
          <a:lstStyle/>
          <a:p>
            <a:endParaRPr lang="en-PA"/>
          </a:p>
        </p:txBody>
      </p:sp>
      <p:sp>
        <p:nvSpPr>
          <p:cNvPr id="11" name="TextBox 11"/>
          <p:cNvSpPr txBox="1"/>
          <p:nvPr/>
        </p:nvSpPr>
        <p:spPr>
          <a:xfrm>
            <a:off x="1189100" y="2176831"/>
            <a:ext cx="7954900" cy="1326026"/>
          </a:xfrm>
          <a:prstGeom prst="rect">
            <a:avLst/>
          </a:prstGeom>
        </p:spPr>
        <p:txBody>
          <a:bodyPr lIns="0" tIns="0" rIns="0" bIns="0" rtlCol="0" anchor="t">
            <a:spAutoFit/>
          </a:bodyPr>
          <a:lstStyle/>
          <a:p>
            <a:pPr algn="ctr">
              <a:lnSpc>
                <a:spcPts val="5121"/>
              </a:lnSpc>
            </a:pPr>
            <a:r>
              <a:rPr lang="en-US" sz="5121" b="1">
                <a:solidFill>
                  <a:srgbClr val="000000"/>
                </a:solidFill>
                <a:latin typeface="Canva Sans Bold"/>
                <a:ea typeface="Canva Sans Bold"/>
                <a:cs typeface="Canva Sans Bold"/>
                <a:sym typeface="Canva Sans Bold"/>
              </a:rPr>
              <a:t>Sobre la expositora</a:t>
            </a:r>
          </a:p>
          <a:p>
            <a:pPr algn="ctr">
              <a:lnSpc>
                <a:spcPts val="5121"/>
              </a:lnSpc>
            </a:pPr>
            <a:endParaRPr lang="en-US" sz="5121" b="1">
              <a:solidFill>
                <a:srgbClr val="000000"/>
              </a:solidFill>
              <a:latin typeface="Canva Sans Bold"/>
              <a:ea typeface="Canva Sans Bold"/>
              <a:cs typeface="Canva Sans Bold"/>
              <a:sym typeface="Canva Sans Bold"/>
            </a:endParaRPr>
          </a:p>
        </p:txBody>
      </p:sp>
      <p:sp>
        <p:nvSpPr>
          <p:cNvPr id="12" name="TextBox 12"/>
          <p:cNvSpPr txBox="1"/>
          <p:nvPr/>
        </p:nvSpPr>
        <p:spPr>
          <a:xfrm>
            <a:off x="1847810" y="2747428"/>
            <a:ext cx="6716340" cy="581408"/>
          </a:xfrm>
          <a:prstGeom prst="rect">
            <a:avLst/>
          </a:prstGeom>
        </p:spPr>
        <p:txBody>
          <a:bodyPr lIns="0" tIns="0" rIns="0" bIns="0" rtlCol="0" anchor="t">
            <a:spAutoFit/>
          </a:bodyPr>
          <a:lstStyle/>
          <a:p>
            <a:pPr algn="ctr">
              <a:lnSpc>
                <a:spcPts val="4391"/>
              </a:lnSpc>
            </a:pPr>
            <a:r>
              <a:rPr lang="en-US" sz="3599" b="1" spc="338">
                <a:solidFill>
                  <a:srgbClr val="FF3131"/>
                </a:solidFill>
                <a:latin typeface="Poppins Bold"/>
                <a:ea typeface="Poppins Bold"/>
                <a:cs typeface="Poppins Bold"/>
                <a:sym typeface="Poppins Bold"/>
              </a:rPr>
              <a:t>Zuleymi Velasco Pérez</a:t>
            </a:r>
          </a:p>
        </p:txBody>
      </p:sp>
      <p:sp>
        <p:nvSpPr>
          <p:cNvPr id="13" name="TextBox 13"/>
          <p:cNvSpPr txBox="1"/>
          <p:nvPr/>
        </p:nvSpPr>
        <p:spPr>
          <a:xfrm>
            <a:off x="2010301" y="3445707"/>
            <a:ext cx="6553829" cy="6509385"/>
          </a:xfrm>
          <a:prstGeom prst="rect">
            <a:avLst/>
          </a:prstGeom>
        </p:spPr>
        <p:txBody>
          <a:bodyPr lIns="0" tIns="0" rIns="0" bIns="0" rtlCol="0" anchor="t">
            <a:spAutoFit/>
          </a:bodyPr>
          <a:lstStyle/>
          <a:p>
            <a:pPr algn="l">
              <a:lnSpc>
                <a:spcPts val="2399"/>
              </a:lnSpc>
            </a:pPr>
            <a:r>
              <a:rPr lang="en-US" sz="1599" b="1">
                <a:solidFill>
                  <a:srgbClr val="2E2E2E"/>
                </a:solidFill>
                <a:latin typeface="Poppins Bold"/>
                <a:ea typeface="Poppins Bold"/>
                <a:cs typeface="Poppins Bold"/>
                <a:sym typeface="Poppins Bold"/>
              </a:rPr>
              <a:t>Especialidades</a:t>
            </a:r>
          </a:p>
          <a:p>
            <a:pPr marL="345438" lvl="1" indent="-172719" algn="l">
              <a:lnSpc>
                <a:spcPts val="2399"/>
              </a:lnSpc>
              <a:buFont typeface="Arial"/>
              <a:buChar char="•"/>
            </a:pPr>
            <a:r>
              <a:rPr lang="en-US" sz="1599">
                <a:solidFill>
                  <a:srgbClr val="2E2E2E"/>
                </a:solidFill>
                <a:latin typeface="Poppins"/>
                <a:ea typeface="Poppins"/>
                <a:cs typeface="Poppins"/>
                <a:sym typeface="Poppins"/>
              </a:rPr>
              <a:t>Abogada Corporativa</a:t>
            </a:r>
          </a:p>
          <a:p>
            <a:pPr marL="345438" lvl="1" indent="-172719" algn="l">
              <a:lnSpc>
                <a:spcPts val="2399"/>
              </a:lnSpc>
              <a:buFont typeface="Arial"/>
              <a:buChar char="•"/>
            </a:pPr>
            <a:r>
              <a:rPr lang="en-US" sz="1599">
                <a:solidFill>
                  <a:srgbClr val="2E2E2E"/>
                </a:solidFill>
                <a:latin typeface="Poppins"/>
                <a:ea typeface="Poppins"/>
                <a:cs typeface="Poppins"/>
                <a:sym typeface="Poppins"/>
              </a:rPr>
              <a:t>Consultora Empresarial</a:t>
            </a:r>
          </a:p>
          <a:p>
            <a:pPr marL="345438" lvl="1" indent="-172719" algn="l">
              <a:lnSpc>
                <a:spcPts val="2399"/>
              </a:lnSpc>
              <a:buFont typeface="Arial"/>
              <a:buChar char="•"/>
            </a:pPr>
            <a:r>
              <a:rPr lang="en-US" sz="1599">
                <a:solidFill>
                  <a:srgbClr val="2E2E2E"/>
                </a:solidFill>
                <a:latin typeface="Poppins"/>
                <a:ea typeface="Poppins"/>
                <a:cs typeface="Poppins"/>
                <a:sym typeface="Poppins"/>
              </a:rPr>
              <a:t>Docente Universitaria</a:t>
            </a:r>
          </a:p>
          <a:p>
            <a:pPr marL="345438" lvl="1" indent="-172719" algn="l">
              <a:lnSpc>
                <a:spcPts val="2399"/>
              </a:lnSpc>
              <a:buFont typeface="Arial"/>
              <a:buChar char="•"/>
            </a:pPr>
            <a:r>
              <a:rPr lang="en-US" sz="1599">
                <a:solidFill>
                  <a:srgbClr val="2E2E2E"/>
                </a:solidFill>
                <a:latin typeface="Poppins"/>
                <a:ea typeface="Poppins"/>
                <a:cs typeface="Poppins"/>
                <a:sym typeface="Poppins"/>
              </a:rPr>
              <a:t>Traductora Pública Autorizada</a:t>
            </a:r>
          </a:p>
          <a:p>
            <a:pPr marL="345438" lvl="1" indent="-172719" algn="l">
              <a:lnSpc>
                <a:spcPts val="2399"/>
              </a:lnSpc>
              <a:buFont typeface="Arial"/>
              <a:buChar char="•"/>
            </a:pPr>
            <a:r>
              <a:rPr lang="en-US" sz="1599">
                <a:solidFill>
                  <a:srgbClr val="2E2E2E"/>
                </a:solidFill>
                <a:latin typeface="Poppins"/>
                <a:ea typeface="Poppins"/>
                <a:cs typeface="Poppins"/>
                <a:sym typeface="Poppins"/>
              </a:rPr>
              <a:t>Conferencista, facilitadora de formación profesional.</a:t>
            </a:r>
          </a:p>
          <a:p>
            <a:pPr algn="l">
              <a:lnSpc>
                <a:spcPts val="2399"/>
              </a:lnSpc>
            </a:pPr>
            <a:r>
              <a:rPr lang="en-US" sz="1599" b="1">
                <a:solidFill>
                  <a:srgbClr val="2E2E2E"/>
                </a:solidFill>
                <a:latin typeface="Poppins Bold"/>
                <a:ea typeface="Poppins Bold"/>
                <a:cs typeface="Poppins Bold"/>
                <a:sym typeface="Poppins Bold"/>
              </a:rPr>
              <a:t>Logros académicos</a:t>
            </a:r>
          </a:p>
          <a:p>
            <a:pPr marL="345438" lvl="1" indent="-172719" algn="l">
              <a:lnSpc>
                <a:spcPts val="2399"/>
              </a:lnSpc>
              <a:buFont typeface="Arial"/>
              <a:buChar char="•"/>
            </a:pPr>
            <a:r>
              <a:rPr lang="en-US" sz="1599">
                <a:solidFill>
                  <a:srgbClr val="2E2E2E"/>
                </a:solidFill>
                <a:latin typeface="Poppins"/>
                <a:ea typeface="Poppins"/>
                <a:cs typeface="Poppins"/>
                <a:sym typeface="Poppins"/>
              </a:rPr>
              <a:t>Licenciatura en Derecho y Ciencias Políticas de la Universidad Interamericana de Panamá UIP,</a:t>
            </a:r>
          </a:p>
          <a:p>
            <a:pPr marL="345438" lvl="1" indent="-172719" algn="l">
              <a:lnSpc>
                <a:spcPts val="2399"/>
              </a:lnSpc>
              <a:buFont typeface="Arial"/>
              <a:buChar char="•"/>
            </a:pPr>
            <a:r>
              <a:rPr lang="en-US" sz="1599">
                <a:solidFill>
                  <a:srgbClr val="2E2E2E"/>
                </a:solidFill>
                <a:latin typeface="Poppins"/>
                <a:ea typeface="Poppins"/>
                <a:cs typeface="Poppins"/>
                <a:sym typeface="Poppins"/>
              </a:rPr>
              <a:t>MBA en Negociación y Asesoría Gerencial con Especialización en Dirección Estratégica de la Universidad Latinoamericana de Comercio Exterior ULACEX,</a:t>
            </a:r>
          </a:p>
          <a:p>
            <a:pPr marL="345438" lvl="1" indent="-172719" algn="l">
              <a:lnSpc>
                <a:spcPts val="2399"/>
              </a:lnSpc>
              <a:buFont typeface="Arial"/>
              <a:buChar char="•"/>
            </a:pPr>
            <a:r>
              <a:rPr lang="en-US" sz="1599">
                <a:solidFill>
                  <a:srgbClr val="2E2E2E"/>
                </a:solidFill>
                <a:latin typeface="Poppins"/>
                <a:ea typeface="Poppins"/>
                <a:cs typeface="Poppins"/>
                <a:sym typeface="Poppins"/>
              </a:rPr>
              <a:t>Máster en Educación e Investigación y;</a:t>
            </a:r>
          </a:p>
          <a:p>
            <a:pPr marL="345438" lvl="1" indent="-172719" algn="l">
              <a:lnSpc>
                <a:spcPts val="2399"/>
              </a:lnSpc>
              <a:buFont typeface="Arial"/>
              <a:buChar char="•"/>
            </a:pPr>
            <a:r>
              <a:rPr lang="en-US" sz="1599">
                <a:solidFill>
                  <a:srgbClr val="2E2E2E"/>
                </a:solidFill>
                <a:latin typeface="Poppins"/>
                <a:ea typeface="Poppins"/>
                <a:cs typeface="Poppins"/>
                <a:sym typeface="Poppins"/>
              </a:rPr>
              <a:t>Maestría en Cumplimiento Normativo, Transparencia y Buen Gobierno del Instituto de Estudios e Investigación Jurídica INEJ,</a:t>
            </a:r>
          </a:p>
          <a:p>
            <a:pPr marL="345438" lvl="1" indent="-172719" algn="l">
              <a:lnSpc>
                <a:spcPts val="2399"/>
              </a:lnSpc>
              <a:buFont typeface="Arial"/>
              <a:buChar char="•"/>
            </a:pPr>
            <a:r>
              <a:rPr lang="en-US" sz="1599">
                <a:solidFill>
                  <a:srgbClr val="2E2E2E"/>
                </a:solidFill>
                <a:latin typeface="Poppins"/>
                <a:ea typeface="Poppins"/>
                <a:cs typeface="Poppins"/>
                <a:sym typeface="Poppins"/>
              </a:rPr>
              <a:t>Cursando Doctorado en Administración de Negocios DBA en la Universidad ADEN,</a:t>
            </a:r>
          </a:p>
          <a:p>
            <a:pPr marL="345438" lvl="1" indent="-172719" algn="l">
              <a:lnSpc>
                <a:spcPts val="2399"/>
              </a:lnSpc>
              <a:buFont typeface="Arial"/>
              <a:buChar char="•"/>
            </a:pPr>
            <a:r>
              <a:rPr lang="en-US" sz="1599">
                <a:solidFill>
                  <a:srgbClr val="2E2E2E"/>
                </a:solidFill>
                <a:latin typeface="Poppins"/>
                <a:ea typeface="Poppins"/>
                <a:cs typeface="Poppins"/>
                <a:sym typeface="Poppins"/>
              </a:rPr>
              <a:t>Especialista Certificada en Antilavado de Dinero CAMS otorgado por la Asociación de Especialistas Certificados en Antilavado de Dinero (ACAMS).</a:t>
            </a:r>
          </a:p>
          <a:p>
            <a:pPr algn="l">
              <a:lnSpc>
                <a:spcPts val="3000"/>
              </a:lnSpc>
            </a:pPr>
            <a:endParaRPr lang="en-US" sz="1599">
              <a:solidFill>
                <a:srgbClr val="2E2E2E"/>
              </a:solidFill>
              <a:latin typeface="Poppins"/>
              <a:ea typeface="Poppins"/>
              <a:cs typeface="Poppins"/>
              <a:sym typeface="Poppin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734044" y="3688931"/>
            <a:ext cx="8918179" cy="19050"/>
          </a:xfrm>
          <a:prstGeom prst="line">
            <a:avLst/>
          </a:prstGeom>
          <a:ln w="28575" cap="flat">
            <a:solidFill>
              <a:srgbClr val="000000"/>
            </a:solidFill>
            <a:prstDash val="solid"/>
            <a:headEnd type="none" w="sm" len="sm"/>
            <a:tailEnd type="none" w="sm" len="sm"/>
          </a:ln>
        </p:spPr>
        <p:txBody>
          <a:bodyPr/>
          <a:lstStyle/>
          <a:p>
            <a:endParaRPr lang="en-PA"/>
          </a:p>
        </p:txBody>
      </p:sp>
      <p:grpSp>
        <p:nvGrpSpPr>
          <p:cNvPr id="3" name="Group 3"/>
          <p:cNvGrpSpPr/>
          <p:nvPr/>
        </p:nvGrpSpPr>
        <p:grpSpPr>
          <a:xfrm rot="4659044">
            <a:off x="-4016448" y="5640024"/>
            <a:ext cx="9198422" cy="3086100"/>
            <a:chOff x="0" y="0"/>
            <a:chExt cx="2422630" cy="812800"/>
          </a:xfrm>
        </p:grpSpPr>
        <p:sp>
          <p:nvSpPr>
            <p:cNvPr id="4" name="Freeform 4"/>
            <p:cNvSpPr/>
            <p:nvPr/>
          </p:nvSpPr>
          <p:spPr>
            <a:xfrm>
              <a:off x="0" y="0"/>
              <a:ext cx="2422630" cy="812800"/>
            </a:xfrm>
            <a:custGeom>
              <a:avLst/>
              <a:gdLst/>
              <a:ahLst/>
              <a:cxnLst/>
              <a:rect l="l" t="t" r="r" b="b"/>
              <a:pathLst>
                <a:path w="2422630" h="812800">
                  <a:moveTo>
                    <a:pt x="807980" y="19070"/>
                  </a:moveTo>
                  <a:cubicBezTo>
                    <a:pt x="931781" y="7556"/>
                    <a:pt x="1073383" y="0"/>
                    <a:pt x="1211967" y="0"/>
                  </a:cubicBezTo>
                  <a:cubicBezTo>
                    <a:pt x="1350556" y="0"/>
                    <a:pt x="1483912" y="6476"/>
                    <a:pt x="1606804" y="17990"/>
                  </a:cubicBezTo>
                  <a:cubicBezTo>
                    <a:pt x="1609423" y="18350"/>
                    <a:pt x="1612036" y="18350"/>
                    <a:pt x="1614650" y="18710"/>
                  </a:cubicBezTo>
                  <a:cubicBezTo>
                    <a:pt x="2076166" y="64765"/>
                    <a:pt x="2416093" y="186379"/>
                    <a:pt x="2422630" y="328502"/>
                  </a:cubicBezTo>
                  <a:lnTo>
                    <a:pt x="2422630" y="812800"/>
                  </a:lnTo>
                  <a:lnTo>
                    <a:pt x="0" y="812800"/>
                  </a:lnTo>
                  <a:lnTo>
                    <a:pt x="0" y="328861"/>
                  </a:lnTo>
                  <a:cubicBezTo>
                    <a:pt x="6537" y="185660"/>
                    <a:pt x="341234" y="64045"/>
                    <a:pt x="807980" y="19070"/>
                  </a:cubicBezTo>
                  <a:close/>
                </a:path>
              </a:pathLst>
            </a:custGeom>
            <a:solidFill>
              <a:srgbClr val="FF3131"/>
            </a:solidFill>
          </p:spPr>
          <p:txBody>
            <a:bodyPr/>
            <a:lstStyle/>
            <a:p>
              <a:endParaRPr lang="en-PA"/>
            </a:p>
          </p:txBody>
        </p:sp>
        <p:sp>
          <p:nvSpPr>
            <p:cNvPr id="5" name="TextBox 5"/>
            <p:cNvSpPr txBox="1"/>
            <p:nvPr/>
          </p:nvSpPr>
          <p:spPr>
            <a:xfrm>
              <a:off x="0" y="-206375"/>
              <a:ext cx="2422630" cy="1019175"/>
            </a:xfrm>
            <a:prstGeom prst="rect">
              <a:avLst/>
            </a:prstGeom>
          </p:spPr>
          <p:txBody>
            <a:bodyPr lIns="50800" tIns="50800" rIns="50800" bIns="50800" rtlCol="0" anchor="ctr"/>
            <a:lstStyle/>
            <a:p>
              <a:pPr algn="ctr">
                <a:lnSpc>
                  <a:spcPts val="6249"/>
                </a:lnSpc>
              </a:pPr>
              <a:endParaRPr/>
            </a:p>
          </p:txBody>
        </p:sp>
      </p:grpSp>
      <p:sp>
        <p:nvSpPr>
          <p:cNvPr id="6" name="TextBox 6"/>
          <p:cNvSpPr txBox="1"/>
          <p:nvPr/>
        </p:nvSpPr>
        <p:spPr>
          <a:xfrm>
            <a:off x="6064546" y="1549362"/>
            <a:ext cx="6257114" cy="906155"/>
          </a:xfrm>
          <a:prstGeom prst="rect">
            <a:avLst/>
          </a:prstGeom>
        </p:spPr>
        <p:txBody>
          <a:bodyPr lIns="0" tIns="0" rIns="0" bIns="0" rtlCol="0" anchor="t">
            <a:spAutoFit/>
          </a:bodyPr>
          <a:lstStyle/>
          <a:p>
            <a:pPr algn="ctr">
              <a:lnSpc>
                <a:spcPts val="6800"/>
              </a:lnSpc>
            </a:pPr>
            <a:r>
              <a:rPr lang="en-US" sz="6800" b="1">
                <a:solidFill>
                  <a:srgbClr val="000000"/>
                </a:solidFill>
                <a:latin typeface="Canva Sans Bold"/>
                <a:ea typeface="Canva Sans Bold"/>
                <a:cs typeface="Canva Sans Bold"/>
                <a:sym typeface="Canva Sans Bold"/>
              </a:rPr>
              <a:t>Agenda de</a:t>
            </a:r>
          </a:p>
        </p:txBody>
      </p:sp>
      <p:sp>
        <p:nvSpPr>
          <p:cNvPr id="7" name="TextBox 7"/>
          <p:cNvSpPr txBox="1"/>
          <p:nvPr/>
        </p:nvSpPr>
        <p:spPr>
          <a:xfrm>
            <a:off x="4733983" y="2265017"/>
            <a:ext cx="8918240" cy="1266316"/>
          </a:xfrm>
          <a:prstGeom prst="rect">
            <a:avLst/>
          </a:prstGeom>
        </p:spPr>
        <p:txBody>
          <a:bodyPr lIns="0" tIns="0" rIns="0" bIns="0" rtlCol="0" anchor="t">
            <a:spAutoFit/>
          </a:bodyPr>
          <a:lstStyle/>
          <a:p>
            <a:pPr algn="ctr">
              <a:lnSpc>
                <a:spcPts val="9394"/>
              </a:lnSpc>
            </a:pPr>
            <a:r>
              <a:rPr lang="en-US" sz="7700" b="1" spc="723">
                <a:solidFill>
                  <a:srgbClr val="FF3131"/>
                </a:solidFill>
                <a:latin typeface="Poppins Bold"/>
                <a:ea typeface="Poppins Bold"/>
                <a:cs typeface="Poppins Bold"/>
                <a:sym typeface="Poppins Bold"/>
              </a:rPr>
              <a:t>Contenido</a:t>
            </a:r>
          </a:p>
        </p:txBody>
      </p:sp>
      <p:sp>
        <p:nvSpPr>
          <p:cNvPr id="8" name="TextBox 8"/>
          <p:cNvSpPr txBox="1"/>
          <p:nvPr/>
        </p:nvSpPr>
        <p:spPr>
          <a:xfrm>
            <a:off x="4057319" y="4197388"/>
            <a:ext cx="5135815" cy="5454650"/>
          </a:xfrm>
          <a:prstGeom prst="rect">
            <a:avLst/>
          </a:prstGeom>
        </p:spPr>
        <p:txBody>
          <a:bodyPr lIns="0" tIns="0" rIns="0" bIns="0" rtlCol="0" anchor="t">
            <a:spAutoFit/>
          </a:bodyPr>
          <a:lstStyle/>
          <a:p>
            <a:pPr marL="539749" lvl="1" indent="-269875" algn="l">
              <a:lnSpc>
                <a:spcPts val="6249"/>
              </a:lnSpc>
              <a:buFont typeface="Arial"/>
              <a:buChar char="•"/>
            </a:pPr>
            <a:r>
              <a:rPr lang="en-US" sz="2499">
                <a:solidFill>
                  <a:srgbClr val="2E2E2E"/>
                </a:solidFill>
                <a:latin typeface="Poppins"/>
                <a:ea typeface="Poppins"/>
                <a:cs typeface="Poppins"/>
                <a:sym typeface="Poppins"/>
              </a:rPr>
              <a:t>Introducción </a:t>
            </a:r>
          </a:p>
          <a:p>
            <a:pPr marL="539749" lvl="1" indent="-269875" algn="l">
              <a:lnSpc>
                <a:spcPts val="6249"/>
              </a:lnSpc>
              <a:buFont typeface="Arial"/>
              <a:buChar char="•"/>
            </a:pPr>
            <a:r>
              <a:rPr lang="en-US" sz="2499">
                <a:solidFill>
                  <a:srgbClr val="2E2E2E"/>
                </a:solidFill>
                <a:latin typeface="Poppins"/>
                <a:ea typeface="Poppins"/>
                <a:cs typeface="Poppins"/>
                <a:sym typeface="Poppins"/>
              </a:rPr>
              <a:t>Fundamento Legal y Normativo</a:t>
            </a:r>
          </a:p>
          <a:p>
            <a:pPr marL="539749" lvl="1" indent="-269875" algn="l">
              <a:lnSpc>
                <a:spcPts val="6249"/>
              </a:lnSpc>
              <a:buFont typeface="Arial"/>
              <a:buChar char="•"/>
            </a:pPr>
            <a:r>
              <a:rPr lang="en-US" sz="2499">
                <a:solidFill>
                  <a:srgbClr val="2E2E2E"/>
                </a:solidFill>
                <a:latin typeface="Poppins"/>
                <a:ea typeface="Poppins"/>
                <a:cs typeface="Poppins"/>
                <a:sym typeface="Poppins"/>
              </a:rPr>
              <a:t>¿Qué son Operaciones Inusuales y Sospechosas?</a:t>
            </a:r>
          </a:p>
          <a:p>
            <a:pPr marL="539749" lvl="1" indent="-269875" algn="l">
              <a:lnSpc>
                <a:spcPts val="6249"/>
              </a:lnSpc>
              <a:buFont typeface="Arial"/>
              <a:buChar char="•"/>
            </a:pPr>
            <a:r>
              <a:rPr lang="en-US" sz="2499">
                <a:solidFill>
                  <a:srgbClr val="2E2E2E"/>
                </a:solidFill>
                <a:latin typeface="Poppins"/>
                <a:ea typeface="Poppins"/>
                <a:cs typeface="Poppins"/>
                <a:sym typeface="Poppins"/>
              </a:rPr>
              <a:t>Indicadores Crediticios como Señales de Alerta</a:t>
            </a:r>
          </a:p>
        </p:txBody>
      </p:sp>
      <p:sp>
        <p:nvSpPr>
          <p:cNvPr id="9" name="TextBox 9"/>
          <p:cNvSpPr txBox="1"/>
          <p:nvPr/>
        </p:nvSpPr>
        <p:spPr>
          <a:xfrm>
            <a:off x="10412702" y="4197388"/>
            <a:ext cx="3817979" cy="5454650"/>
          </a:xfrm>
          <a:prstGeom prst="rect">
            <a:avLst/>
          </a:prstGeom>
        </p:spPr>
        <p:txBody>
          <a:bodyPr lIns="0" tIns="0" rIns="0" bIns="0" rtlCol="0" anchor="t">
            <a:spAutoFit/>
          </a:bodyPr>
          <a:lstStyle/>
          <a:p>
            <a:pPr marL="539749" lvl="1" indent="-269875" algn="l">
              <a:lnSpc>
                <a:spcPts val="6249"/>
              </a:lnSpc>
              <a:buFont typeface="Arial"/>
              <a:buChar char="•"/>
            </a:pPr>
            <a:r>
              <a:rPr lang="en-US" sz="2499">
                <a:solidFill>
                  <a:srgbClr val="2E2E2E"/>
                </a:solidFill>
                <a:latin typeface="Poppins"/>
                <a:ea typeface="Poppins"/>
                <a:cs typeface="Poppins"/>
                <a:sym typeface="Poppins"/>
              </a:rPr>
              <a:t>Análisis de Casos Prácticos</a:t>
            </a:r>
          </a:p>
          <a:p>
            <a:pPr marL="539749" lvl="1" indent="-269875" algn="l">
              <a:lnSpc>
                <a:spcPts val="6249"/>
              </a:lnSpc>
              <a:buFont typeface="Arial"/>
              <a:buChar char="•"/>
            </a:pPr>
            <a:r>
              <a:rPr lang="en-US" sz="2499">
                <a:solidFill>
                  <a:srgbClr val="2E2E2E"/>
                </a:solidFill>
                <a:latin typeface="Poppins"/>
                <a:ea typeface="Poppins"/>
                <a:cs typeface="Poppins"/>
                <a:sym typeface="Poppins"/>
              </a:rPr>
              <a:t>Buenas Prácticas para la Detección Temprana</a:t>
            </a:r>
          </a:p>
          <a:p>
            <a:pPr marL="539749" lvl="1" indent="-269875" algn="l">
              <a:lnSpc>
                <a:spcPts val="6249"/>
              </a:lnSpc>
              <a:buFont typeface="Arial"/>
              <a:buChar char="•"/>
            </a:pPr>
            <a:r>
              <a:rPr lang="en-US" sz="2499">
                <a:solidFill>
                  <a:srgbClr val="2E2E2E"/>
                </a:solidFill>
                <a:latin typeface="Poppins"/>
                <a:ea typeface="Poppins"/>
                <a:cs typeface="Poppins"/>
                <a:sym typeface="Poppins"/>
              </a:rPr>
              <a:t>Conclusión y Preguntas</a:t>
            </a:r>
          </a:p>
        </p:txBody>
      </p:sp>
      <p:grpSp>
        <p:nvGrpSpPr>
          <p:cNvPr id="10" name="Group 10"/>
          <p:cNvGrpSpPr/>
          <p:nvPr/>
        </p:nvGrpSpPr>
        <p:grpSpPr>
          <a:xfrm rot="-6152106">
            <a:off x="13117016" y="1402750"/>
            <a:ext cx="9198422" cy="3086100"/>
            <a:chOff x="0" y="0"/>
            <a:chExt cx="2422630" cy="812800"/>
          </a:xfrm>
        </p:grpSpPr>
        <p:sp>
          <p:nvSpPr>
            <p:cNvPr id="11" name="Freeform 11"/>
            <p:cNvSpPr/>
            <p:nvPr/>
          </p:nvSpPr>
          <p:spPr>
            <a:xfrm>
              <a:off x="0" y="0"/>
              <a:ext cx="2422630" cy="812800"/>
            </a:xfrm>
            <a:custGeom>
              <a:avLst/>
              <a:gdLst/>
              <a:ahLst/>
              <a:cxnLst/>
              <a:rect l="l" t="t" r="r" b="b"/>
              <a:pathLst>
                <a:path w="2422630" h="812800">
                  <a:moveTo>
                    <a:pt x="807980" y="19070"/>
                  </a:moveTo>
                  <a:cubicBezTo>
                    <a:pt x="931781" y="7556"/>
                    <a:pt x="1073383" y="0"/>
                    <a:pt x="1211967" y="0"/>
                  </a:cubicBezTo>
                  <a:cubicBezTo>
                    <a:pt x="1350556" y="0"/>
                    <a:pt x="1483912" y="6476"/>
                    <a:pt x="1606804" y="17990"/>
                  </a:cubicBezTo>
                  <a:cubicBezTo>
                    <a:pt x="1609423" y="18350"/>
                    <a:pt x="1612036" y="18350"/>
                    <a:pt x="1614650" y="18710"/>
                  </a:cubicBezTo>
                  <a:cubicBezTo>
                    <a:pt x="2076166" y="64765"/>
                    <a:pt x="2416093" y="186379"/>
                    <a:pt x="2422630" y="328502"/>
                  </a:cubicBezTo>
                  <a:lnTo>
                    <a:pt x="2422630" y="812800"/>
                  </a:lnTo>
                  <a:lnTo>
                    <a:pt x="0" y="812800"/>
                  </a:lnTo>
                  <a:lnTo>
                    <a:pt x="0" y="328861"/>
                  </a:lnTo>
                  <a:cubicBezTo>
                    <a:pt x="6537" y="185660"/>
                    <a:pt x="341234" y="64045"/>
                    <a:pt x="807980" y="19070"/>
                  </a:cubicBezTo>
                  <a:close/>
                </a:path>
              </a:pathLst>
            </a:custGeom>
            <a:solidFill>
              <a:srgbClr val="FF3131"/>
            </a:solidFill>
          </p:spPr>
          <p:txBody>
            <a:bodyPr/>
            <a:lstStyle/>
            <a:p>
              <a:endParaRPr lang="en-PA"/>
            </a:p>
          </p:txBody>
        </p:sp>
        <p:sp>
          <p:nvSpPr>
            <p:cNvPr id="12" name="TextBox 12"/>
            <p:cNvSpPr txBox="1"/>
            <p:nvPr/>
          </p:nvSpPr>
          <p:spPr>
            <a:xfrm>
              <a:off x="0" y="-206375"/>
              <a:ext cx="2422630" cy="1019175"/>
            </a:xfrm>
            <a:prstGeom prst="rect">
              <a:avLst/>
            </a:prstGeom>
          </p:spPr>
          <p:txBody>
            <a:bodyPr lIns="50800" tIns="50800" rIns="50800" bIns="50800" rtlCol="0" anchor="ctr"/>
            <a:lstStyle/>
            <a:p>
              <a:pPr algn="ctr">
                <a:lnSpc>
                  <a:spcPts val="6249"/>
                </a:lnSpc>
              </a:pPr>
              <a:endParaRPr/>
            </a:p>
          </p:txBody>
        </p:sp>
      </p:grpSp>
      <p:sp>
        <p:nvSpPr>
          <p:cNvPr id="13" name="Freeform 13"/>
          <p:cNvSpPr/>
          <p:nvPr/>
        </p:nvSpPr>
        <p:spPr>
          <a:xfrm>
            <a:off x="1028700" y="1030969"/>
            <a:ext cx="1189257" cy="1189257"/>
          </a:xfrm>
          <a:custGeom>
            <a:avLst/>
            <a:gdLst/>
            <a:ahLst/>
            <a:cxnLst/>
            <a:rect l="l" t="t" r="r" b="b"/>
            <a:pathLst>
              <a:path w="1189257" h="1189257">
                <a:moveTo>
                  <a:pt x="0" y="0"/>
                </a:moveTo>
                <a:lnTo>
                  <a:pt x="1189257" y="0"/>
                </a:lnTo>
                <a:lnTo>
                  <a:pt x="1189257" y="1189257"/>
                </a:lnTo>
                <a:lnTo>
                  <a:pt x="0" y="1189257"/>
                </a:lnTo>
                <a:lnTo>
                  <a:pt x="0" y="0"/>
                </a:lnTo>
                <a:close/>
              </a:path>
            </a:pathLst>
          </a:custGeom>
          <a:blipFill>
            <a:blip r:embed="rId2"/>
            <a:stretch>
              <a:fillRect/>
            </a:stretch>
          </a:blipFill>
        </p:spPr>
        <p:txBody>
          <a:bodyPr/>
          <a:lstStyle/>
          <a:p>
            <a:endParaRPr lang="en-PA"/>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3309766" y="-7267291"/>
            <a:ext cx="15667471" cy="11337552"/>
          </a:xfrm>
          <a:custGeom>
            <a:avLst/>
            <a:gdLst/>
            <a:ahLst/>
            <a:cxnLst/>
            <a:rect l="l" t="t" r="r" b="b"/>
            <a:pathLst>
              <a:path w="15667471" h="11337552">
                <a:moveTo>
                  <a:pt x="0" y="0"/>
                </a:moveTo>
                <a:lnTo>
                  <a:pt x="15667471" y="0"/>
                </a:lnTo>
                <a:lnTo>
                  <a:pt x="15667471" y="11337552"/>
                </a:lnTo>
                <a:lnTo>
                  <a:pt x="0" y="113375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A"/>
          </a:p>
        </p:txBody>
      </p:sp>
      <p:sp>
        <p:nvSpPr>
          <p:cNvPr id="3" name="AutoShape 3"/>
          <p:cNvSpPr/>
          <p:nvPr/>
        </p:nvSpPr>
        <p:spPr>
          <a:xfrm>
            <a:off x="-2185362" y="3210262"/>
            <a:ext cx="8918179" cy="19050"/>
          </a:xfrm>
          <a:prstGeom prst="line">
            <a:avLst/>
          </a:prstGeom>
          <a:ln w="28575" cap="flat">
            <a:solidFill>
              <a:srgbClr val="000000"/>
            </a:solidFill>
            <a:prstDash val="solid"/>
            <a:headEnd type="none" w="sm" len="sm"/>
            <a:tailEnd type="none" w="sm" len="sm"/>
          </a:ln>
        </p:spPr>
        <p:txBody>
          <a:bodyPr/>
          <a:lstStyle/>
          <a:p>
            <a:endParaRPr lang="en-PA"/>
          </a:p>
        </p:txBody>
      </p:sp>
      <p:sp>
        <p:nvSpPr>
          <p:cNvPr id="4" name="TextBox 4"/>
          <p:cNvSpPr txBox="1"/>
          <p:nvPr/>
        </p:nvSpPr>
        <p:spPr>
          <a:xfrm>
            <a:off x="1115297" y="1709053"/>
            <a:ext cx="8971409" cy="612151"/>
          </a:xfrm>
          <a:prstGeom prst="rect">
            <a:avLst/>
          </a:prstGeom>
        </p:spPr>
        <p:txBody>
          <a:bodyPr lIns="0" tIns="0" rIns="0" bIns="0" rtlCol="0" anchor="t">
            <a:spAutoFit/>
          </a:bodyPr>
          <a:lstStyle/>
          <a:p>
            <a:pPr algn="l">
              <a:lnSpc>
                <a:spcPts val="4600"/>
              </a:lnSpc>
            </a:pPr>
            <a:r>
              <a:rPr lang="en-US" sz="4600" b="1">
                <a:solidFill>
                  <a:srgbClr val="000000"/>
                </a:solidFill>
                <a:latin typeface="Canva Sans Bold"/>
                <a:ea typeface="Canva Sans Bold"/>
                <a:cs typeface="Canva Sans Bold"/>
                <a:sym typeface="Canva Sans Bold"/>
              </a:rPr>
              <a:t>Rol de la APC en la Prevención</a:t>
            </a:r>
          </a:p>
        </p:txBody>
      </p:sp>
      <p:sp>
        <p:nvSpPr>
          <p:cNvPr id="5" name="TextBox 5"/>
          <p:cNvSpPr txBox="1"/>
          <p:nvPr/>
        </p:nvSpPr>
        <p:spPr>
          <a:xfrm>
            <a:off x="1115297" y="2289244"/>
            <a:ext cx="6760254" cy="866785"/>
          </a:xfrm>
          <a:prstGeom prst="rect">
            <a:avLst/>
          </a:prstGeom>
        </p:spPr>
        <p:txBody>
          <a:bodyPr lIns="0" tIns="0" rIns="0" bIns="0" rtlCol="0" anchor="t">
            <a:spAutoFit/>
          </a:bodyPr>
          <a:lstStyle/>
          <a:p>
            <a:pPr algn="l">
              <a:lnSpc>
                <a:spcPts val="6000"/>
              </a:lnSpc>
            </a:pPr>
            <a:r>
              <a:rPr lang="en-US" sz="6000" b="1">
                <a:solidFill>
                  <a:srgbClr val="FF3131"/>
                </a:solidFill>
                <a:latin typeface="Poppins Bold"/>
                <a:ea typeface="Poppins Bold"/>
                <a:cs typeface="Poppins Bold"/>
                <a:sym typeface="Poppins Bold"/>
              </a:rPr>
              <a:t>BC-FT-FP</a:t>
            </a:r>
          </a:p>
        </p:txBody>
      </p:sp>
      <p:sp>
        <p:nvSpPr>
          <p:cNvPr id="6" name="TextBox 6"/>
          <p:cNvSpPr txBox="1"/>
          <p:nvPr/>
        </p:nvSpPr>
        <p:spPr>
          <a:xfrm>
            <a:off x="1115297" y="3611454"/>
            <a:ext cx="6196126" cy="5080635"/>
          </a:xfrm>
          <a:prstGeom prst="rect">
            <a:avLst/>
          </a:prstGeom>
        </p:spPr>
        <p:txBody>
          <a:bodyPr lIns="0" tIns="0" rIns="0" bIns="0" rtlCol="0" anchor="t">
            <a:spAutoFit/>
          </a:bodyPr>
          <a:lstStyle/>
          <a:p>
            <a:pPr marL="0" lvl="0" indent="0" algn="just">
              <a:lnSpc>
                <a:spcPts val="3104"/>
              </a:lnSpc>
              <a:spcBef>
                <a:spcPct val="0"/>
              </a:spcBef>
            </a:pPr>
            <a:r>
              <a:rPr lang="en-US" sz="2299" u="none" spc="71">
                <a:solidFill>
                  <a:srgbClr val="2B2B2B"/>
                </a:solidFill>
                <a:latin typeface="Poppins"/>
                <a:ea typeface="Poppins"/>
                <a:cs typeface="Poppins"/>
                <a:sym typeface="Poppins"/>
              </a:rPr>
              <a:t>La Asociación Panameña de Crédito (APC) cumple un rol estratégico dentro del ecosistema financiero panameño, al fungir como centralizadora, procesadora y custodio de la información crediticia de personas naturales y jurídicas. Si bien la APC no es un sujeto obligado directo, su papel es esencial para apoyar a los sujetos obligados en el cumplimiento de la debida diligencia y en la identificación de riesgos asociados al lavado de dinero y financiamiento del terrorismo.</a:t>
            </a:r>
          </a:p>
        </p:txBody>
      </p:sp>
      <p:sp>
        <p:nvSpPr>
          <p:cNvPr id="7" name="Freeform 7"/>
          <p:cNvSpPr/>
          <p:nvPr/>
        </p:nvSpPr>
        <p:spPr>
          <a:xfrm>
            <a:off x="4910224" y="6175584"/>
            <a:ext cx="15667471" cy="11337552"/>
          </a:xfrm>
          <a:custGeom>
            <a:avLst/>
            <a:gdLst/>
            <a:ahLst/>
            <a:cxnLst/>
            <a:rect l="l" t="t" r="r" b="b"/>
            <a:pathLst>
              <a:path w="15667471" h="11337552">
                <a:moveTo>
                  <a:pt x="0" y="0"/>
                </a:moveTo>
                <a:lnTo>
                  <a:pt x="15667470" y="0"/>
                </a:lnTo>
                <a:lnTo>
                  <a:pt x="15667470" y="11337551"/>
                </a:lnTo>
                <a:lnTo>
                  <a:pt x="0" y="113375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A"/>
          </a:p>
        </p:txBody>
      </p:sp>
      <p:grpSp>
        <p:nvGrpSpPr>
          <p:cNvPr id="8" name="Group 8"/>
          <p:cNvGrpSpPr/>
          <p:nvPr/>
        </p:nvGrpSpPr>
        <p:grpSpPr>
          <a:xfrm>
            <a:off x="10335056" y="1681378"/>
            <a:ext cx="6924244" cy="692424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25000" r="-25000"/>
              </a:stretch>
            </a:blipFill>
          </p:spPr>
          <p:txBody>
            <a:bodyPr/>
            <a:lstStyle/>
            <a:p>
              <a:endParaRPr lang="en-PA"/>
            </a:p>
          </p:txBody>
        </p:sp>
      </p:grpSp>
      <p:sp>
        <p:nvSpPr>
          <p:cNvPr id="10" name="Freeform 10"/>
          <p:cNvSpPr/>
          <p:nvPr/>
        </p:nvSpPr>
        <p:spPr>
          <a:xfrm>
            <a:off x="16070043" y="1028700"/>
            <a:ext cx="1189257" cy="1189257"/>
          </a:xfrm>
          <a:custGeom>
            <a:avLst/>
            <a:gdLst/>
            <a:ahLst/>
            <a:cxnLst/>
            <a:rect l="l" t="t" r="r" b="b"/>
            <a:pathLst>
              <a:path w="1189257" h="1189257">
                <a:moveTo>
                  <a:pt x="0" y="0"/>
                </a:moveTo>
                <a:lnTo>
                  <a:pt x="1189257" y="0"/>
                </a:lnTo>
                <a:lnTo>
                  <a:pt x="1189257" y="1189257"/>
                </a:lnTo>
                <a:lnTo>
                  <a:pt x="0" y="1189257"/>
                </a:lnTo>
                <a:lnTo>
                  <a:pt x="0" y="0"/>
                </a:lnTo>
                <a:close/>
              </a:path>
            </a:pathLst>
          </a:custGeom>
          <a:blipFill>
            <a:blip r:embed="rId5"/>
            <a:stretch>
              <a:fillRect/>
            </a:stretch>
          </a:blipFill>
        </p:spPr>
        <p:txBody>
          <a:bodyPr/>
          <a:lstStyle/>
          <a:p>
            <a:endParaRPr lang="en-PA"/>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736902" y="2829513"/>
            <a:ext cx="4836832" cy="0"/>
          </a:xfrm>
          <a:prstGeom prst="line">
            <a:avLst/>
          </a:prstGeom>
          <a:ln w="28575" cap="flat">
            <a:solidFill>
              <a:srgbClr val="000000"/>
            </a:solidFill>
            <a:prstDash val="solid"/>
            <a:headEnd type="none" w="sm" len="sm"/>
            <a:tailEnd type="none" w="sm" len="sm"/>
          </a:ln>
        </p:spPr>
        <p:txBody>
          <a:bodyPr/>
          <a:lstStyle/>
          <a:p>
            <a:endParaRPr lang="en-PA"/>
          </a:p>
        </p:txBody>
      </p:sp>
      <p:grpSp>
        <p:nvGrpSpPr>
          <p:cNvPr id="3" name="Group 3"/>
          <p:cNvGrpSpPr/>
          <p:nvPr/>
        </p:nvGrpSpPr>
        <p:grpSpPr>
          <a:xfrm>
            <a:off x="2474021" y="5023976"/>
            <a:ext cx="5901749" cy="4114800"/>
            <a:chOff x="0" y="0"/>
            <a:chExt cx="1554370" cy="1083733"/>
          </a:xfrm>
        </p:grpSpPr>
        <p:sp>
          <p:nvSpPr>
            <p:cNvPr id="4" name="Freeform 4"/>
            <p:cNvSpPr/>
            <p:nvPr/>
          </p:nvSpPr>
          <p:spPr>
            <a:xfrm>
              <a:off x="0" y="0"/>
              <a:ext cx="1554370" cy="1083733"/>
            </a:xfrm>
            <a:custGeom>
              <a:avLst/>
              <a:gdLst/>
              <a:ahLst/>
              <a:cxnLst/>
              <a:rect l="l" t="t" r="r" b="b"/>
              <a:pathLst>
                <a:path w="1554370" h="1083733">
                  <a:moveTo>
                    <a:pt x="66902" y="0"/>
                  </a:moveTo>
                  <a:lnTo>
                    <a:pt x="1487468" y="0"/>
                  </a:lnTo>
                  <a:cubicBezTo>
                    <a:pt x="1524417" y="0"/>
                    <a:pt x="1554370" y="29953"/>
                    <a:pt x="1554370" y="66902"/>
                  </a:cubicBezTo>
                  <a:lnTo>
                    <a:pt x="1554370" y="1016832"/>
                  </a:lnTo>
                  <a:cubicBezTo>
                    <a:pt x="1554370" y="1034575"/>
                    <a:pt x="1547321" y="1051592"/>
                    <a:pt x="1534775" y="1064138"/>
                  </a:cubicBezTo>
                  <a:cubicBezTo>
                    <a:pt x="1522228" y="1076685"/>
                    <a:pt x="1505212" y="1083733"/>
                    <a:pt x="1487468" y="1083733"/>
                  </a:cubicBezTo>
                  <a:lnTo>
                    <a:pt x="66902" y="1083733"/>
                  </a:lnTo>
                  <a:cubicBezTo>
                    <a:pt x="49158" y="1083733"/>
                    <a:pt x="32142" y="1076685"/>
                    <a:pt x="19595" y="1064138"/>
                  </a:cubicBezTo>
                  <a:cubicBezTo>
                    <a:pt x="7049" y="1051592"/>
                    <a:pt x="0" y="1034575"/>
                    <a:pt x="0" y="1016832"/>
                  </a:cubicBezTo>
                  <a:lnTo>
                    <a:pt x="0" y="66902"/>
                  </a:lnTo>
                  <a:cubicBezTo>
                    <a:pt x="0" y="49158"/>
                    <a:pt x="7049" y="32142"/>
                    <a:pt x="19595" y="19595"/>
                  </a:cubicBezTo>
                  <a:cubicBezTo>
                    <a:pt x="32142" y="7049"/>
                    <a:pt x="49158" y="0"/>
                    <a:pt x="66902" y="0"/>
                  </a:cubicBezTo>
                  <a:close/>
                </a:path>
              </a:pathLst>
            </a:custGeom>
            <a:solidFill>
              <a:srgbClr val="FF3131"/>
            </a:solidFill>
          </p:spPr>
          <p:txBody>
            <a:bodyPr/>
            <a:lstStyle/>
            <a:p>
              <a:endParaRPr lang="en-PA"/>
            </a:p>
          </p:txBody>
        </p:sp>
        <p:sp>
          <p:nvSpPr>
            <p:cNvPr id="5" name="TextBox 5"/>
            <p:cNvSpPr txBox="1"/>
            <p:nvPr/>
          </p:nvSpPr>
          <p:spPr>
            <a:xfrm>
              <a:off x="0" y="-333375"/>
              <a:ext cx="1554370" cy="1417108"/>
            </a:xfrm>
            <a:prstGeom prst="rect">
              <a:avLst/>
            </a:prstGeom>
          </p:spPr>
          <p:txBody>
            <a:bodyPr lIns="50800" tIns="50800" rIns="50800" bIns="50800" rtlCol="0" anchor="ctr"/>
            <a:lstStyle/>
            <a:p>
              <a:pPr algn="ctr">
                <a:lnSpc>
                  <a:spcPts val="6249"/>
                </a:lnSpc>
              </a:pPr>
              <a:endParaRPr/>
            </a:p>
          </p:txBody>
        </p:sp>
      </p:grpSp>
      <p:grpSp>
        <p:nvGrpSpPr>
          <p:cNvPr id="6" name="Group 6"/>
          <p:cNvGrpSpPr/>
          <p:nvPr/>
        </p:nvGrpSpPr>
        <p:grpSpPr>
          <a:xfrm>
            <a:off x="9595056" y="5023976"/>
            <a:ext cx="5901749" cy="4114800"/>
            <a:chOff x="0" y="0"/>
            <a:chExt cx="1554370" cy="1083733"/>
          </a:xfrm>
        </p:grpSpPr>
        <p:sp>
          <p:nvSpPr>
            <p:cNvPr id="7" name="Freeform 7"/>
            <p:cNvSpPr/>
            <p:nvPr/>
          </p:nvSpPr>
          <p:spPr>
            <a:xfrm>
              <a:off x="0" y="0"/>
              <a:ext cx="1554370" cy="1083733"/>
            </a:xfrm>
            <a:custGeom>
              <a:avLst/>
              <a:gdLst/>
              <a:ahLst/>
              <a:cxnLst/>
              <a:rect l="l" t="t" r="r" b="b"/>
              <a:pathLst>
                <a:path w="1554370" h="1083733">
                  <a:moveTo>
                    <a:pt x="66902" y="0"/>
                  </a:moveTo>
                  <a:lnTo>
                    <a:pt x="1487468" y="0"/>
                  </a:lnTo>
                  <a:cubicBezTo>
                    <a:pt x="1524417" y="0"/>
                    <a:pt x="1554370" y="29953"/>
                    <a:pt x="1554370" y="66902"/>
                  </a:cubicBezTo>
                  <a:lnTo>
                    <a:pt x="1554370" y="1016832"/>
                  </a:lnTo>
                  <a:cubicBezTo>
                    <a:pt x="1554370" y="1034575"/>
                    <a:pt x="1547321" y="1051592"/>
                    <a:pt x="1534775" y="1064138"/>
                  </a:cubicBezTo>
                  <a:cubicBezTo>
                    <a:pt x="1522228" y="1076685"/>
                    <a:pt x="1505212" y="1083733"/>
                    <a:pt x="1487468" y="1083733"/>
                  </a:cubicBezTo>
                  <a:lnTo>
                    <a:pt x="66902" y="1083733"/>
                  </a:lnTo>
                  <a:cubicBezTo>
                    <a:pt x="49158" y="1083733"/>
                    <a:pt x="32142" y="1076685"/>
                    <a:pt x="19595" y="1064138"/>
                  </a:cubicBezTo>
                  <a:cubicBezTo>
                    <a:pt x="7049" y="1051592"/>
                    <a:pt x="0" y="1034575"/>
                    <a:pt x="0" y="1016832"/>
                  </a:cubicBezTo>
                  <a:lnTo>
                    <a:pt x="0" y="66902"/>
                  </a:lnTo>
                  <a:cubicBezTo>
                    <a:pt x="0" y="49158"/>
                    <a:pt x="7049" y="32142"/>
                    <a:pt x="19595" y="19595"/>
                  </a:cubicBezTo>
                  <a:cubicBezTo>
                    <a:pt x="32142" y="7049"/>
                    <a:pt x="49158" y="0"/>
                    <a:pt x="66902" y="0"/>
                  </a:cubicBezTo>
                  <a:close/>
                </a:path>
              </a:pathLst>
            </a:custGeom>
            <a:solidFill>
              <a:srgbClr val="FF3131"/>
            </a:solidFill>
          </p:spPr>
          <p:txBody>
            <a:bodyPr/>
            <a:lstStyle/>
            <a:p>
              <a:endParaRPr lang="en-PA"/>
            </a:p>
          </p:txBody>
        </p:sp>
        <p:sp>
          <p:nvSpPr>
            <p:cNvPr id="8" name="TextBox 8"/>
            <p:cNvSpPr txBox="1"/>
            <p:nvPr/>
          </p:nvSpPr>
          <p:spPr>
            <a:xfrm>
              <a:off x="0" y="-333375"/>
              <a:ext cx="1554370" cy="1417108"/>
            </a:xfrm>
            <a:prstGeom prst="rect">
              <a:avLst/>
            </a:prstGeom>
          </p:spPr>
          <p:txBody>
            <a:bodyPr lIns="50800" tIns="50800" rIns="50800" bIns="50800" rtlCol="0" anchor="ctr"/>
            <a:lstStyle/>
            <a:p>
              <a:pPr algn="ctr">
                <a:lnSpc>
                  <a:spcPts val="6249"/>
                </a:lnSpc>
              </a:pPr>
              <a:endParaRPr/>
            </a:p>
          </p:txBody>
        </p:sp>
      </p:grpSp>
      <p:grpSp>
        <p:nvGrpSpPr>
          <p:cNvPr id="9" name="Group 9"/>
          <p:cNvGrpSpPr/>
          <p:nvPr/>
        </p:nvGrpSpPr>
        <p:grpSpPr>
          <a:xfrm>
            <a:off x="2767521" y="5286785"/>
            <a:ext cx="5314749" cy="3589183"/>
            <a:chOff x="0" y="0"/>
            <a:chExt cx="688190" cy="464752"/>
          </a:xfrm>
        </p:grpSpPr>
        <p:sp>
          <p:nvSpPr>
            <p:cNvPr id="10" name="Freeform 10"/>
            <p:cNvSpPr/>
            <p:nvPr/>
          </p:nvSpPr>
          <p:spPr>
            <a:xfrm>
              <a:off x="0" y="0"/>
              <a:ext cx="688190" cy="464752"/>
            </a:xfrm>
            <a:custGeom>
              <a:avLst/>
              <a:gdLst/>
              <a:ahLst/>
              <a:cxnLst/>
              <a:rect l="l" t="t" r="r" b="b"/>
              <a:pathLst>
                <a:path w="688190" h="464752">
                  <a:moveTo>
                    <a:pt x="0" y="0"/>
                  </a:moveTo>
                  <a:lnTo>
                    <a:pt x="688190" y="0"/>
                  </a:lnTo>
                  <a:lnTo>
                    <a:pt x="688190" y="464752"/>
                  </a:lnTo>
                  <a:lnTo>
                    <a:pt x="0" y="464752"/>
                  </a:lnTo>
                  <a:close/>
                </a:path>
              </a:pathLst>
            </a:custGeom>
            <a:blipFill>
              <a:blip r:embed="rId2"/>
              <a:stretch>
                <a:fillRect l="-681" r="-681"/>
              </a:stretch>
            </a:blipFill>
          </p:spPr>
          <p:txBody>
            <a:bodyPr/>
            <a:lstStyle/>
            <a:p>
              <a:endParaRPr lang="en-PA"/>
            </a:p>
          </p:txBody>
        </p:sp>
      </p:grpSp>
      <p:grpSp>
        <p:nvGrpSpPr>
          <p:cNvPr id="11" name="Group 11"/>
          <p:cNvGrpSpPr/>
          <p:nvPr/>
        </p:nvGrpSpPr>
        <p:grpSpPr>
          <a:xfrm>
            <a:off x="9888556" y="5286785"/>
            <a:ext cx="5314749" cy="3589183"/>
            <a:chOff x="0" y="0"/>
            <a:chExt cx="688190" cy="464752"/>
          </a:xfrm>
        </p:grpSpPr>
        <p:sp>
          <p:nvSpPr>
            <p:cNvPr id="12" name="Freeform 12"/>
            <p:cNvSpPr/>
            <p:nvPr/>
          </p:nvSpPr>
          <p:spPr>
            <a:xfrm>
              <a:off x="0" y="0"/>
              <a:ext cx="688190" cy="464752"/>
            </a:xfrm>
            <a:custGeom>
              <a:avLst/>
              <a:gdLst/>
              <a:ahLst/>
              <a:cxnLst/>
              <a:rect l="l" t="t" r="r" b="b"/>
              <a:pathLst>
                <a:path w="688190" h="464752">
                  <a:moveTo>
                    <a:pt x="0" y="0"/>
                  </a:moveTo>
                  <a:lnTo>
                    <a:pt x="688190" y="0"/>
                  </a:lnTo>
                  <a:lnTo>
                    <a:pt x="688190" y="464752"/>
                  </a:lnTo>
                  <a:lnTo>
                    <a:pt x="0" y="464752"/>
                  </a:lnTo>
                  <a:close/>
                </a:path>
              </a:pathLst>
            </a:custGeom>
            <a:blipFill>
              <a:blip r:embed="rId3"/>
              <a:stretch>
                <a:fillRect l="-9895" r="-9895"/>
              </a:stretch>
            </a:blipFill>
          </p:spPr>
          <p:txBody>
            <a:bodyPr/>
            <a:lstStyle/>
            <a:p>
              <a:endParaRPr lang="en-PA"/>
            </a:p>
          </p:txBody>
        </p:sp>
      </p:grpSp>
      <p:sp>
        <p:nvSpPr>
          <p:cNvPr id="13" name="TextBox 13"/>
          <p:cNvSpPr txBox="1"/>
          <p:nvPr/>
        </p:nvSpPr>
        <p:spPr>
          <a:xfrm>
            <a:off x="6456284" y="1226202"/>
            <a:ext cx="5375432" cy="1411597"/>
          </a:xfrm>
          <a:prstGeom prst="rect">
            <a:avLst/>
          </a:prstGeom>
        </p:spPr>
        <p:txBody>
          <a:bodyPr lIns="0" tIns="0" rIns="0" bIns="0" rtlCol="0" anchor="t">
            <a:spAutoFit/>
          </a:bodyPr>
          <a:lstStyle/>
          <a:p>
            <a:pPr algn="ctr">
              <a:lnSpc>
                <a:spcPts val="10920"/>
              </a:lnSpc>
            </a:pPr>
            <a:r>
              <a:rPr lang="en-US" sz="7800" b="1" spc="733">
                <a:solidFill>
                  <a:srgbClr val="FF3131"/>
                </a:solidFill>
                <a:latin typeface="Poppins Bold"/>
                <a:ea typeface="Poppins Bold"/>
                <a:cs typeface="Poppins Bold"/>
                <a:sym typeface="Poppins Bold"/>
              </a:rPr>
              <a:t>IMPACTO</a:t>
            </a:r>
          </a:p>
        </p:txBody>
      </p:sp>
      <p:sp>
        <p:nvSpPr>
          <p:cNvPr id="14" name="TextBox 14"/>
          <p:cNvSpPr txBox="1"/>
          <p:nvPr/>
        </p:nvSpPr>
        <p:spPr>
          <a:xfrm>
            <a:off x="1448976" y="3267566"/>
            <a:ext cx="15390049" cy="1175385"/>
          </a:xfrm>
          <a:prstGeom prst="rect">
            <a:avLst/>
          </a:prstGeom>
        </p:spPr>
        <p:txBody>
          <a:bodyPr lIns="0" tIns="0" rIns="0" bIns="0" rtlCol="0" anchor="t">
            <a:spAutoFit/>
          </a:bodyPr>
          <a:lstStyle/>
          <a:p>
            <a:pPr marL="0" lvl="0" indent="0" algn="l">
              <a:lnSpc>
                <a:spcPts val="3104"/>
              </a:lnSpc>
              <a:spcBef>
                <a:spcPct val="0"/>
              </a:spcBef>
            </a:pPr>
            <a:r>
              <a:rPr lang="en-US" sz="2299" u="none" spc="71">
                <a:solidFill>
                  <a:srgbClr val="2B2B2B"/>
                </a:solidFill>
                <a:latin typeface="Poppins"/>
                <a:ea typeface="Poppins"/>
                <a:cs typeface="Poppins"/>
                <a:sym typeface="Poppins"/>
              </a:rPr>
              <a:t>La APC actúa como un aliado técnico y operativo clave para el sistema de prevención, facilitando herramientas que, aunque no son determinantes por sí solas, potencian la efectividad de los sistemas de monitoreo y análisis de riesgo crediticio de los sujetos obligados.</a:t>
            </a:r>
          </a:p>
        </p:txBody>
      </p:sp>
      <p:grpSp>
        <p:nvGrpSpPr>
          <p:cNvPr id="15" name="Group 15"/>
          <p:cNvGrpSpPr/>
          <p:nvPr/>
        </p:nvGrpSpPr>
        <p:grpSpPr>
          <a:xfrm rot="4659044">
            <a:off x="-4776446" y="6754005"/>
            <a:ext cx="9198422" cy="3086100"/>
            <a:chOff x="0" y="0"/>
            <a:chExt cx="2422630" cy="812800"/>
          </a:xfrm>
        </p:grpSpPr>
        <p:sp>
          <p:nvSpPr>
            <p:cNvPr id="16" name="Freeform 16"/>
            <p:cNvSpPr/>
            <p:nvPr/>
          </p:nvSpPr>
          <p:spPr>
            <a:xfrm>
              <a:off x="0" y="0"/>
              <a:ext cx="2422630" cy="812800"/>
            </a:xfrm>
            <a:custGeom>
              <a:avLst/>
              <a:gdLst/>
              <a:ahLst/>
              <a:cxnLst/>
              <a:rect l="l" t="t" r="r" b="b"/>
              <a:pathLst>
                <a:path w="2422630" h="812800">
                  <a:moveTo>
                    <a:pt x="807980" y="19070"/>
                  </a:moveTo>
                  <a:cubicBezTo>
                    <a:pt x="931781" y="7556"/>
                    <a:pt x="1073383" y="0"/>
                    <a:pt x="1211967" y="0"/>
                  </a:cubicBezTo>
                  <a:cubicBezTo>
                    <a:pt x="1350556" y="0"/>
                    <a:pt x="1483912" y="6476"/>
                    <a:pt x="1606804" y="17990"/>
                  </a:cubicBezTo>
                  <a:cubicBezTo>
                    <a:pt x="1609423" y="18350"/>
                    <a:pt x="1612036" y="18350"/>
                    <a:pt x="1614650" y="18710"/>
                  </a:cubicBezTo>
                  <a:cubicBezTo>
                    <a:pt x="2076166" y="64765"/>
                    <a:pt x="2416093" y="186379"/>
                    <a:pt x="2422630" y="328502"/>
                  </a:cubicBezTo>
                  <a:lnTo>
                    <a:pt x="2422630" y="812800"/>
                  </a:lnTo>
                  <a:lnTo>
                    <a:pt x="0" y="812800"/>
                  </a:lnTo>
                  <a:lnTo>
                    <a:pt x="0" y="328861"/>
                  </a:lnTo>
                  <a:cubicBezTo>
                    <a:pt x="6537" y="185660"/>
                    <a:pt x="341234" y="64045"/>
                    <a:pt x="807980" y="19070"/>
                  </a:cubicBezTo>
                  <a:close/>
                </a:path>
              </a:pathLst>
            </a:custGeom>
            <a:solidFill>
              <a:srgbClr val="FF3131"/>
            </a:solidFill>
          </p:spPr>
          <p:txBody>
            <a:bodyPr/>
            <a:lstStyle/>
            <a:p>
              <a:endParaRPr lang="en-PA"/>
            </a:p>
          </p:txBody>
        </p:sp>
        <p:sp>
          <p:nvSpPr>
            <p:cNvPr id="17" name="TextBox 17"/>
            <p:cNvSpPr txBox="1"/>
            <p:nvPr/>
          </p:nvSpPr>
          <p:spPr>
            <a:xfrm>
              <a:off x="0" y="-206375"/>
              <a:ext cx="2422630" cy="1019175"/>
            </a:xfrm>
            <a:prstGeom prst="rect">
              <a:avLst/>
            </a:prstGeom>
          </p:spPr>
          <p:txBody>
            <a:bodyPr lIns="50800" tIns="50800" rIns="50800" bIns="50800" rtlCol="0" anchor="ctr"/>
            <a:lstStyle/>
            <a:p>
              <a:pPr algn="ctr">
                <a:lnSpc>
                  <a:spcPts val="6249"/>
                </a:lnSpc>
              </a:pPr>
              <a:endParaRPr/>
            </a:p>
          </p:txBody>
        </p:sp>
      </p:grpSp>
      <p:grpSp>
        <p:nvGrpSpPr>
          <p:cNvPr id="18" name="Group 18"/>
          <p:cNvGrpSpPr/>
          <p:nvPr/>
        </p:nvGrpSpPr>
        <p:grpSpPr>
          <a:xfrm rot="-6152106">
            <a:off x="13753003" y="145528"/>
            <a:ext cx="9198422" cy="3086100"/>
            <a:chOff x="0" y="0"/>
            <a:chExt cx="2422630" cy="812800"/>
          </a:xfrm>
        </p:grpSpPr>
        <p:sp>
          <p:nvSpPr>
            <p:cNvPr id="19" name="Freeform 19"/>
            <p:cNvSpPr/>
            <p:nvPr/>
          </p:nvSpPr>
          <p:spPr>
            <a:xfrm>
              <a:off x="0" y="0"/>
              <a:ext cx="2422630" cy="812800"/>
            </a:xfrm>
            <a:custGeom>
              <a:avLst/>
              <a:gdLst/>
              <a:ahLst/>
              <a:cxnLst/>
              <a:rect l="l" t="t" r="r" b="b"/>
              <a:pathLst>
                <a:path w="2422630" h="812800">
                  <a:moveTo>
                    <a:pt x="807980" y="19070"/>
                  </a:moveTo>
                  <a:cubicBezTo>
                    <a:pt x="931781" y="7556"/>
                    <a:pt x="1073383" y="0"/>
                    <a:pt x="1211967" y="0"/>
                  </a:cubicBezTo>
                  <a:cubicBezTo>
                    <a:pt x="1350556" y="0"/>
                    <a:pt x="1483912" y="6476"/>
                    <a:pt x="1606804" y="17990"/>
                  </a:cubicBezTo>
                  <a:cubicBezTo>
                    <a:pt x="1609423" y="18350"/>
                    <a:pt x="1612036" y="18350"/>
                    <a:pt x="1614650" y="18710"/>
                  </a:cubicBezTo>
                  <a:cubicBezTo>
                    <a:pt x="2076166" y="64765"/>
                    <a:pt x="2416093" y="186379"/>
                    <a:pt x="2422630" y="328502"/>
                  </a:cubicBezTo>
                  <a:lnTo>
                    <a:pt x="2422630" y="812800"/>
                  </a:lnTo>
                  <a:lnTo>
                    <a:pt x="0" y="812800"/>
                  </a:lnTo>
                  <a:lnTo>
                    <a:pt x="0" y="328861"/>
                  </a:lnTo>
                  <a:cubicBezTo>
                    <a:pt x="6537" y="185660"/>
                    <a:pt x="341234" y="64045"/>
                    <a:pt x="807980" y="19070"/>
                  </a:cubicBezTo>
                  <a:close/>
                </a:path>
              </a:pathLst>
            </a:custGeom>
            <a:solidFill>
              <a:srgbClr val="FF3131"/>
            </a:solidFill>
          </p:spPr>
          <p:txBody>
            <a:bodyPr/>
            <a:lstStyle/>
            <a:p>
              <a:endParaRPr lang="en-PA"/>
            </a:p>
          </p:txBody>
        </p:sp>
        <p:sp>
          <p:nvSpPr>
            <p:cNvPr id="20" name="TextBox 20"/>
            <p:cNvSpPr txBox="1"/>
            <p:nvPr/>
          </p:nvSpPr>
          <p:spPr>
            <a:xfrm>
              <a:off x="0" y="-206375"/>
              <a:ext cx="2422630" cy="1019175"/>
            </a:xfrm>
            <a:prstGeom prst="rect">
              <a:avLst/>
            </a:prstGeom>
          </p:spPr>
          <p:txBody>
            <a:bodyPr lIns="50800" tIns="50800" rIns="50800" bIns="50800" rtlCol="0" anchor="ctr"/>
            <a:lstStyle/>
            <a:p>
              <a:pPr algn="ctr">
                <a:lnSpc>
                  <a:spcPts val="6249"/>
                </a:lnSpc>
              </a:pPr>
              <a:endParaRPr/>
            </a:p>
          </p:txBody>
        </p:sp>
      </p:grpSp>
      <p:sp>
        <p:nvSpPr>
          <p:cNvPr id="21" name="Freeform 21"/>
          <p:cNvSpPr/>
          <p:nvPr/>
        </p:nvSpPr>
        <p:spPr>
          <a:xfrm>
            <a:off x="1028700" y="1030969"/>
            <a:ext cx="1189257" cy="1189257"/>
          </a:xfrm>
          <a:custGeom>
            <a:avLst/>
            <a:gdLst/>
            <a:ahLst/>
            <a:cxnLst/>
            <a:rect l="l" t="t" r="r" b="b"/>
            <a:pathLst>
              <a:path w="1189257" h="1189257">
                <a:moveTo>
                  <a:pt x="0" y="0"/>
                </a:moveTo>
                <a:lnTo>
                  <a:pt x="1189257" y="0"/>
                </a:lnTo>
                <a:lnTo>
                  <a:pt x="1189257" y="1189257"/>
                </a:lnTo>
                <a:lnTo>
                  <a:pt x="0" y="1189257"/>
                </a:lnTo>
                <a:lnTo>
                  <a:pt x="0" y="0"/>
                </a:lnTo>
                <a:close/>
              </a:path>
            </a:pathLst>
          </a:custGeom>
          <a:blipFill>
            <a:blip r:embed="rId4"/>
            <a:stretch>
              <a:fillRect/>
            </a:stretch>
          </a:blipFill>
        </p:spPr>
        <p:txBody>
          <a:bodyPr/>
          <a:lstStyle/>
          <a:p>
            <a:endParaRPr lang="en-PA"/>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478992" y="1030969"/>
            <a:ext cx="9894109" cy="8775341"/>
            <a:chOff x="0" y="0"/>
            <a:chExt cx="2605856" cy="2311201"/>
          </a:xfrm>
        </p:grpSpPr>
        <p:sp>
          <p:nvSpPr>
            <p:cNvPr id="3" name="Freeform 3"/>
            <p:cNvSpPr/>
            <p:nvPr/>
          </p:nvSpPr>
          <p:spPr>
            <a:xfrm>
              <a:off x="0" y="0"/>
              <a:ext cx="2605856" cy="2311201"/>
            </a:xfrm>
            <a:custGeom>
              <a:avLst/>
              <a:gdLst/>
              <a:ahLst/>
              <a:cxnLst/>
              <a:rect l="l" t="t" r="r" b="b"/>
              <a:pathLst>
                <a:path w="2605856" h="2311201">
                  <a:moveTo>
                    <a:pt x="0" y="0"/>
                  </a:moveTo>
                  <a:lnTo>
                    <a:pt x="2605856" y="0"/>
                  </a:lnTo>
                  <a:lnTo>
                    <a:pt x="2605856" y="2311201"/>
                  </a:lnTo>
                  <a:lnTo>
                    <a:pt x="0" y="2311201"/>
                  </a:lnTo>
                  <a:close/>
                </a:path>
              </a:pathLst>
            </a:custGeom>
            <a:solidFill>
              <a:srgbClr val="FFFFFF"/>
            </a:solidFill>
            <a:ln w="47625" cap="sq">
              <a:solidFill>
                <a:srgbClr val="FF3131"/>
              </a:solidFill>
              <a:prstDash val="solid"/>
              <a:miter/>
            </a:ln>
          </p:spPr>
          <p:txBody>
            <a:bodyPr/>
            <a:lstStyle/>
            <a:p>
              <a:endParaRPr lang="en-PA"/>
            </a:p>
          </p:txBody>
        </p:sp>
        <p:sp>
          <p:nvSpPr>
            <p:cNvPr id="4" name="TextBox 4"/>
            <p:cNvSpPr txBox="1"/>
            <p:nvPr/>
          </p:nvSpPr>
          <p:spPr>
            <a:xfrm>
              <a:off x="0" y="-47625"/>
              <a:ext cx="2605856" cy="2358826"/>
            </a:xfrm>
            <a:prstGeom prst="rect">
              <a:avLst/>
            </a:prstGeom>
          </p:spPr>
          <p:txBody>
            <a:bodyPr lIns="50800" tIns="50800" rIns="50800" bIns="50800" rtlCol="0" anchor="ctr"/>
            <a:lstStyle/>
            <a:p>
              <a:pPr algn="ctr">
                <a:lnSpc>
                  <a:spcPts val="3499"/>
                </a:lnSpc>
              </a:pPr>
              <a:endParaRPr/>
            </a:p>
          </p:txBody>
        </p:sp>
      </p:grpSp>
      <p:grpSp>
        <p:nvGrpSpPr>
          <p:cNvPr id="5" name="Group 5"/>
          <p:cNvGrpSpPr/>
          <p:nvPr/>
        </p:nvGrpSpPr>
        <p:grpSpPr>
          <a:xfrm>
            <a:off x="-645472" y="4352052"/>
            <a:ext cx="7167241" cy="1457724"/>
            <a:chOff x="0" y="0"/>
            <a:chExt cx="1887668" cy="383927"/>
          </a:xfrm>
        </p:grpSpPr>
        <p:sp>
          <p:nvSpPr>
            <p:cNvPr id="6" name="Freeform 6"/>
            <p:cNvSpPr/>
            <p:nvPr/>
          </p:nvSpPr>
          <p:spPr>
            <a:xfrm>
              <a:off x="0" y="0"/>
              <a:ext cx="1887668" cy="383927"/>
            </a:xfrm>
            <a:custGeom>
              <a:avLst/>
              <a:gdLst/>
              <a:ahLst/>
              <a:cxnLst/>
              <a:rect l="l" t="t" r="r" b="b"/>
              <a:pathLst>
                <a:path w="1887668" h="383927">
                  <a:moveTo>
                    <a:pt x="55089" y="0"/>
                  </a:moveTo>
                  <a:lnTo>
                    <a:pt x="1832579" y="0"/>
                  </a:lnTo>
                  <a:cubicBezTo>
                    <a:pt x="1863004" y="0"/>
                    <a:pt x="1887668" y="24664"/>
                    <a:pt x="1887668" y="55089"/>
                  </a:cubicBezTo>
                  <a:lnTo>
                    <a:pt x="1887668" y="328838"/>
                  </a:lnTo>
                  <a:cubicBezTo>
                    <a:pt x="1887668" y="343449"/>
                    <a:pt x="1881864" y="357461"/>
                    <a:pt x="1871533" y="367792"/>
                  </a:cubicBezTo>
                  <a:cubicBezTo>
                    <a:pt x="1861202" y="378123"/>
                    <a:pt x="1847190" y="383927"/>
                    <a:pt x="1832579" y="383927"/>
                  </a:cubicBezTo>
                  <a:lnTo>
                    <a:pt x="55089" y="383927"/>
                  </a:lnTo>
                  <a:cubicBezTo>
                    <a:pt x="24664" y="383927"/>
                    <a:pt x="0" y="359263"/>
                    <a:pt x="0" y="328838"/>
                  </a:cubicBezTo>
                  <a:lnTo>
                    <a:pt x="0" y="55089"/>
                  </a:lnTo>
                  <a:cubicBezTo>
                    <a:pt x="0" y="24664"/>
                    <a:pt x="24664" y="0"/>
                    <a:pt x="55089" y="0"/>
                  </a:cubicBezTo>
                  <a:close/>
                </a:path>
              </a:pathLst>
            </a:custGeom>
            <a:solidFill>
              <a:srgbClr val="FF3131"/>
            </a:solidFill>
          </p:spPr>
          <p:txBody>
            <a:bodyPr/>
            <a:lstStyle/>
            <a:p>
              <a:endParaRPr lang="en-PA"/>
            </a:p>
          </p:txBody>
        </p:sp>
        <p:sp>
          <p:nvSpPr>
            <p:cNvPr id="7" name="TextBox 7"/>
            <p:cNvSpPr txBox="1"/>
            <p:nvPr/>
          </p:nvSpPr>
          <p:spPr>
            <a:xfrm>
              <a:off x="0" y="-333375"/>
              <a:ext cx="1887668" cy="717302"/>
            </a:xfrm>
            <a:prstGeom prst="rect">
              <a:avLst/>
            </a:prstGeom>
          </p:spPr>
          <p:txBody>
            <a:bodyPr lIns="50800" tIns="50800" rIns="50800" bIns="50800" rtlCol="0" anchor="ctr"/>
            <a:lstStyle/>
            <a:p>
              <a:pPr algn="ctr">
                <a:lnSpc>
                  <a:spcPts val="6249"/>
                </a:lnSpc>
              </a:pPr>
              <a:endParaRPr/>
            </a:p>
          </p:txBody>
        </p:sp>
      </p:grpSp>
      <p:sp>
        <p:nvSpPr>
          <p:cNvPr id="8" name="TextBox 8"/>
          <p:cNvSpPr txBox="1"/>
          <p:nvPr/>
        </p:nvSpPr>
        <p:spPr>
          <a:xfrm>
            <a:off x="596145" y="4390152"/>
            <a:ext cx="5925236" cy="1359371"/>
          </a:xfrm>
          <a:prstGeom prst="rect">
            <a:avLst/>
          </a:prstGeom>
        </p:spPr>
        <p:txBody>
          <a:bodyPr lIns="0" tIns="0" rIns="0" bIns="0" rtlCol="0" anchor="t">
            <a:spAutoFit/>
          </a:bodyPr>
          <a:lstStyle/>
          <a:p>
            <a:pPr algn="l">
              <a:lnSpc>
                <a:spcPts val="5021"/>
              </a:lnSpc>
            </a:pPr>
            <a:r>
              <a:rPr lang="en-US" sz="5021" b="1">
                <a:solidFill>
                  <a:srgbClr val="FFFFFF"/>
                </a:solidFill>
                <a:latin typeface="Poppins Bold"/>
                <a:ea typeface="Poppins Bold"/>
                <a:cs typeface="Poppins Bold"/>
                <a:sym typeface="Poppins Bold"/>
              </a:rPr>
              <a:t>¿Cómo genera valor al sistema?</a:t>
            </a:r>
          </a:p>
        </p:txBody>
      </p:sp>
      <p:sp>
        <p:nvSpPr>
          <p:cNvPr id="9" name="AutoShape 9"/>
          <p:cNvSpPr/>
          <p:nvPr/>
        </p:nvSpPr>
        <p:spPr>
          <a:xfrm>
            <a:off x="6693735" y="5162543"/>
            <a:ext cx="785257" cy="21292"/>
          </a:xfrm>
          <a:prstGeom prst="line">
            <a:avLst/>
          </a:prstGeom>
          <a:ln w="66675" cap="flat">
            <a:solidFill>
              <a:srgbClr val="000000"/>
            </a:solidFill>
            <a:prstDash val="solid"/>
            <a:headEnd type="none" w="sm" len="sm"/>
            <a:tailEnd type="triangle" w="lg" len="med"/>
          </a:ln>
        </p:spPr>
        <p:txBody>
          <a:bodyPr/>
          <a:lstStyle/>
          <a:p>
            <a:endParaRPr lang="en-PA"/>
          </a:p>
        </p:txBody>
      </p:sp>
      <p:grpSp>
        <p:nvGrpSpPr>
          <p:cNvPr id="10" name="Group 10"/>
          <p:cNvGrpSpPr/>
          <p:nvPr/>
        </p:nvGrpSpPr>
        <p:grpSpPr>
          <a:xfrm>
            <a:off x="8057994" y="2072560"/>
            <a:ext cx="862324" cy="862324"/>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p>
              <a:endParaRPr lang="en-PA"/>
            </a:p>
          </p:txBody>
        </p:sp>
        <p:sp>
          <p:nvSpPr>
            <p:cNvPr id="12" name="TextBox 12"/>
            <p:cNvSpPr txBox="1"/>
            <p:nvPr/>
          </p:nvSpPr>
          <p:spPr>
            <a:xfrm>
              <a:off x="76200" y="-257175"/>
              <a:ext cx="660400" cy="993775"/>
            </a:xfrm>
            <a:prstGeom prst="rect">
              <a:avLst/>
            </a:prstGeom>
          </p:spPr>
          <p:txBody>
            <a:bodyPr lIns="50800" tIns="50800" rIns="50800" bIns="50800" rtlCol="0" anchor="ctr"/>
            <a:lstStyle/>
            <a:p>
              <a:pPr algn="ctr">
                <a:lnSpc>
                  <a:spcPts val="6249"/>
                </a:lnSpc>
              </a:pPr>
              <a:endParaRPr/>
            </a:p>
          </p:txBody>
        </p:sp>
      </p:grpSp>
      <p:sp>
        <p:nvSpPr>
          <p:cNvPr id="13" name="TextBox 13"/>
          <p:cNvSpPr txBox="1"/>
          <p:nvPr/>
        </p:nvSpPr>
        <p:spPr>
          <a:xfrm>
            <a:off x="8325788" y="2036753"/>
            <a:ext cx="364836" cy="777832"/>
          </a:xfrm>
          <a:prstGeom prst="rect">
            <a:avLst/>
          </a:prstGeom>
        </p:spPr>
        <p:txBody>
          <a:bodyPr lIns="0" tIns="0" rIns="0" bIns="0" rtlCol="0" anchor="t">
            <a:spAutoFit/>
          </a:bodyPr>
          <a:lstStyle/>
          <a:p>
            <a:pPr algn="l">
              <a:lnSpc>
                <a:spcPts val="6397"/>
              </a:lnSpc>
            </a:pPr>
            <a:r>
              <a:rPr lang="en-US" sz="4569" b="1">
                <a:solidFill>
                  <a:srgbClr val="FFFFFF"/>
                </a:solidFill>
                <a:latin typeface="Canva Sans Bold"/>
                <a:ea typeface="Canva Sans Bold"/>
                <a:cs typeface="Canva Sans Bold"/>
                <a:sym typeface="Canva Sans Bold"/>
              </a:rPr>
              <a:t>1</a:t>
            </a:r>
          </a:p>
        </p:txBody>
      </p:sp>
      <p:sp>
        <p:nvSpPr>
          <p:cNvPr id="14" name="TextBox 14"/>
          <p:cNvSpPr txBox="1"/>
          <p:nvPr/>
        </p:nvSpPr>
        <p:spPr>
          <a:xfrm>
            <a:off x="9091476" y="2024935"/>
            <a:ext cx="7492465" cy="1956435"/>
          </a:xfrm>
          <a:prstGeom prst="rect">
            <a:avLst/>
          </a:prstGeom>
        </p:spPr>
        <p:txBody>
          <a:bodyPr lIns="0" tIns="0" rIns="0" bIns="0" rtlCol="0" anchor="t">
            <a:spAutoFit/>
          </a:bodyPr>
          <a:lstStyle/>
          <a:p>
            <a:pPr marL="496567" lvl="1" indent="-248284" algn="just">
              <a:lnSpc>
                <a:spcPts val="3104"/>
              </a:lnSpc>
              <a:buFont typeface="Arial"/>
              <a:buChar char="•"/>
            </a:pPr>
            <a:r>
              <a:rPr lang="en-US" sz="2299" u="none" spc="71">
                <a:solidFill>
                  <a:srgbClr val="2B2B2B"/>
                </a:solidFill>
                <a:latin typeface="Poppins"/>
                <a:ea typeface="Poppins"/>
                <a:cs typeface="Poppins"/>
                <a:sym typeface="Poppins"/>
              </a:rPr>
              <a:t>La APC proporciona información histórica del comportamiento financiero y crediticio de los consumidores, lo que permite a las entidades evaluar patrones, anomalías o cambios inusuales en el uso del crédito.</a:t>
            </a:r>
          </a:p>
        </p:txBody>
      </p:sp>
      <p:grpSp>
        <p:nvGrpSpPr>
          <p:cNvPr id="15" name="Group 15"/>
          <p:cNvGrpSpPr/>
          <p:nvPr/>
        </p:nvGrpSpPr>
        <p:grpSpPr>
          <a:xfrm>
            <a:off x="8057091" y="4270824"/>
            <a:ext cx="862324" cy="862324"/>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p>
              <a:endParaRPr lang="en-PA"/>
            </a:p>
          </p:txBody>
        </p:sp>
        <p:sp>
          <p:nvSpPr>
            <p:cNvPr id="17" name="TextBox 17"/>
            <p:cNvSpPr txBox="1"/>
            <p:nvPr/>
          </p:nvSpPr>
          <p:spPr>
            <a:xfrm>
              <a:off x="76200" y="-257175"/>
              <a:ext cx="660400" cy="993775"/>
            </a:xfrm>
            <a:prstGeom prst="rect">
              <a:avLst/>
            </a:prstGeom>
          </p:spPr>
          <p:txBody>
            <a:bodyPr lIns="50800" tIns="50800" rIns="50800" bIns="50800" rtlCol="0" anchor="ctr"/>
            <a:lstStyle/>
            <a:p>
              <a:pPr algn="ctr">
                <a:lnSpc>
                  <a:spcPts val="6249"/>
                </a:lnSpc>
              </a:pPr>
              <a:endParaRPr/>
            </a:p>
          </p:txBody>
        </p:sp>
      </p:grpSp>
      <p:sp>
        <p:nvSpPr>
          <p:cNvPr id="18" name="TextBox 18"/>
          <p:cNvSpPr txBox="1"/>
          <p:nvPr/>
        </p:nvSpPr>
        <p:spPr>
          <a:xfrm>
            <a:off x="8334410" y="4242411"/>
            <a:ext cx="364836" cy="777832"/>
          </a:xfrm>
          <a:prstGeom prst="rect">
            <a:avLst/>
          </a:prstGeom>
        </p:spPr>
        <p:txBody>
          <a:bodyPr lIns="0" tIns="0" rIns="0" bIns="0" rtlCol="0" anchor="t">
            <a:spAutoFit/>
          </a:bodyPr>
          <a:lstStyle/>
          <a:p>
            <a:pPr algn="l">
              <a:lnSpc>
                <a:spcPts val="6397"/>
              </a:lnSpc>
            </a:pPr>
            <a:r>
              <a:rPr lang="en-US" sz="4569" b="1">
                <a:solidFill>
                  <a:srgbClr val="FFFFFF"/>
                </a:solidFill>
                <a:latin typeface="Canva Sans Bold"/>
                <a:ea typeface="Canva Sans Bold"/>
                <a:cs typeface="Canva Sans Bold"/>
                <a:sym typeface="Canva Sans Bold"/>
              </a:rPr>
              <a:t>2</a:t>
            </a:r>
          </a:p>
        </p:txBody>
      </p:sp>
      <p:sp>
        <p:nvSpPr>
          <p:cNvPr id="19" name="TextBox 19"/>
          <p:cNvSpPr txBox="1"/>
          <p:nvPr/>
        </p:nvSpPr>
        <p:spPr>
          <a:xfrm>
            <a:off x="9090572" y="4223199"/>
            <a:ext cx="7492465" cy="2346960"/>
          </a:xfrm>
          <a:prstGeom prst="rect">
            <a:avLst/>
          </a:prstGeom>
        </p:spPr>
        <p:txBody>
          <a:bodyPr lIns="0" tIns="0" rIns="0" bIns="0" rtlCol="0" anchor="t">
            <a:spAutoFit/>
          </a:bodyPr>
          <a:lstStyle/>
          <a:p>
            <a:pPr marL="496567" lvl="1" indent="-248284" algn="just">
              <a:lnSpc>
                <a:spcPts val="3104"/>
              </a:lnSpc>
              <a:buFont typeface="Arial"/>
              <a:buChar char="•"/>
            </a:pPr>
            <a:r>
              <a:rPr lang="en-US" sz="2299" u="none" spc="71">
                <a:solidFill>
                  <a:srgbClr val="2B2B2B"/>
                </a:solidFill>
                <a:latin typeface="Poppins"/>
                <a:ea typeface="Poppins"/>
                <a:cs typeface="Poppins"/>
                <a:sym typeface="Poppins"/>
              </a:rPr>
              <a:t>La existencia de una base de datos consolidada y transparente reduce el riesgo de suplantación, manipulación de identidad o estructuras crediticias ficticias, prácticas utilizadas en esquemas de legitimación de capitales.</a:t>
            </a:r>
          </a:p>
        </p:txBody>
      </p:sp>
      <p:grpSp>
        <p:nvGrpSpPr>
          <p:cNvPr id="20" name="Group 20"/>
          <p:cNvGrpSpPr/>
          <p:nvPr/>
        </p:nvGrpSpPr>
        <p:grpSpPr>
          <a:xfrm>
            <a:off x="8057994" y="6855909"/>
            <a:ext cx="862324" cy="862324"/>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p>
              <a:endParaRPr lang="en-PA"/>
            </a:p>
          </p:txBody>
        </p:sp>
        <p:sp>
          <p:nvSpPr>
            <p:cNvPr id="22" name="TextBox 22"/>
            <p:cNvSpPr txBox="1"/>
            <p:nvPr/>
          </p:nvSpPr>
          <p:spPr>
            <a:xfrm>
              <a:off x="76200" y="-257175"/>
              <a:ext cx="660400" cy="993775"/>
            </a:xfrm>
            <a:prstGeom prst="rect">
              <a:avLst/>
            </a:prstGeom>
          </p:spPr>
          <p:txBody>
            <a:bodyPr lIns="50800" tIns="50800" rIns="50800" bIns="50800" rtlCol="0" anchor="ctr"/>
            <a:lstStyle/>
            <a:p>
              <a:pPr algn="ctr">
                <a:lnSpc>
                  <a:spcPts val="6249"/>
                </a:lnSpc>
              </a:pPr>
              <a:endParaRPr/>
            </a:p>
          </p:txBody>
        </p:sp>
      </p:grpSp>
      <p:sp>
        <p:nvSpPr>
          <p:cNvPr id="23" name="TextBox 23"/>
          <p:cNvSpPr txBox="1"/>
          <p:nvPr/>
        </p:nvSpPr>
        <p:spPr>
          <a:xfrm>
            <a:off x="8306738" y="6837021"/>
            <a:ext cx="364836" cy="777832"/>
          </a:xfrm>
          <a:prstGeom prst="rect">
            <a:avLst/>
          </a:prstGeom>
        </p:spPr>
        <p:txBody>
          <a:bodyPr lIns="0" tIns="0" rIns="0" bIns="0" rtlCol="0" anchor="t">
            <a:spAutoFit/>
          </a:bodyPr>
          <a:lstStyle/>
          <a:p>
            <a:pPr algn="l">
              <a:lnSpc>
                <a:spcPts val="6397"/>
              </a:lnSpc>
            </a:pPr>
            <a:r>
              <a:rPr lang="en-US" sz="4569" b="1">
                <a:solidFill>
                  <a:srgbClr val="FFFFFF"/>
                </a:solidFill>
                <a:latin typeface="Canva Sans Bold"/>
                <a:ea typeface="Canva Sans Bold"/>
                <a:cs typeface="Canva Sans Bold"/>
                <a:sym typeface="Canva Sans Bold"/>
              </a:rPr>
              <a:t>3</a:t>
            </a:r>
          </a:p>
        </p:txBody>
      </p:sp>
      <p:sp>
        <p:nvSpPr>
          <p:cNvPr id="24" name="TextBox 24"/>
          <p:cNvSpPr txBox="1"/>
          <p:nvPr/>
        </p:nvSpPr>
        <p:spPr>
          <a:xfrm>
            <a:off x="9091476" y="6808284"/>
            <a:ext cx="7492465" cy="1956435"/>
          </a:xfrm>
          <a:prstGeom prst="rect">
            <a:avLst/>
          </a:prstGeom>
        </p:spPr>
        <p:txBody>
          <a:bodyPr lIns="0" tIns="0" rIns="0" bIns="0" rtlCol="0" anchor="t">
            <a:spAutoFit/>
          </a:bodyPr>
          <a:lstStyle/>
          <a:p>
            <a:pPr marL="496567" lvl="1" indent="-248284" algn="just">
              <a:lnSpc>
                <a:spcPts val="3104"/>
              </a:lnSpc>
              <a:buFont typeface="Arial"/>
              <a:buChar char="•"/>
            </a:pPr>
            <a:r>
              <a:rPr lang="en-US" sz="2299" spc="71">
                <a:solidFill>
                  <a:srgbClr val="2B2B2B"/>
                </a:solidFill>
                <a:latin typeface="Poppins"/>
                <a:ea typeface="Poppins"/>
                <a:cs typeface="Poppins"/>
                <a:sym typeface="Poppins"/>
              </a:rPr>
              <a:t>El acceso a inf</a:t>
            </a:r>
            <a:r>
              <a:rPr lang="en-US" sz="2299" u="none" spc="71">
                <a:solidFill>
                  <a:srgbClr val="2B2B2B"/>
                </a:solidFill>
                <a:latin typeface="Poppins"/>
                <a:ea typeface="Poppins"/>
                <a:cs typeface="Poppins"/>
                <a:sym typeface="Poppins"/>
              </a:rPr>
              <a:t>ormación oportuna y confiable, mediante reportes o alertas, fortalece la capacidad de detección temprana de operaciones que podrían estar relacionadas con actividades ilícitas.</a:t>
            </a:r>
          </a:p>
        </p:txBody>
      </p:sp>
      <p:sp>
        <p:nvSpPr>
          <p:cNvPr id="25" name="Freeform 25"/>
          <p:cNvSpPr/>
          <p:nvPr/>
        </p:nvSpPr>
        <p:spPr>
          <a:xfrm>
            <a:off x="1028700" y="1030969"/>
            <a:ext cx="1189257" cy="1189257"/>
          </a:xfrm>
          <a:custGeom>
            <a:avLst/>
            <a:gdLst/>
            <a:ahLst/>
            <a:cxnLst/>
            <a:rect l="l" t="t" r="r" b="b"/>
            <a:pathLst>
              <a:path w="1189257" h="1189257">
                <a:moveTo>
                  <a:pt x="0" y="0"/>
                </a:moveTo>
                <a:lnTo>
                  <a:pt x="1189257" y="0"/>
                </a:lnTo>
                <a:lnTo>
                  <a:pt x="1189257" y="1189257"/>
                </a:lnTo>
                <a:lnTo>
                  <a:pt x="0" y="1189257"/>
                </a:lnTo>
                <a:lnTo>
                  <a:pt x="0" y="0"/>
                </a:lnTo>
                <a:close/>
              </a:path>
            </a:pathLst>
          </a:custGeom>
          <a:blipFill>
            <a:blip r:embed="rId2"/>
            <a:stretch>
              <a:fillRect/>
            </a:stretch>
          </a:blipFill>
        </p:spPr>
        <p:txBody>
          <a:bodyPr/>
          <a:lstStyle/>
          <a:p>
            <a:endParaRPr lang="en-PA"/>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3131"/>
        </a:solidFill>
        <a:effectLst/>
      </p:bgPr>
    </p:bg>
    <p:spTree>
      <p:nvGrpSpPr>
        <p:cNvPr id="1" name=""/>
        <p:cNvGrpSpPr/>
        <p:nvPr/>
      </p:nvGrpSpPr>
      <p:grpSpPr>
        <a:xfrm>
          <a:off x="0" y="0"/>
          <a:ext cx="0" cy="0"/>
          <a:chOff x="0" y="0"/>
          <a:chExt cx="0" cy="0"/>
        </a:xfrm>
      </p:grpSpPr>
      <p:sp>
        <p:nvSpPr>
          <p:cNvPr id="2" name="TextBox 2"/>
          <p:cNvSpPr txBox="1"/>
          <p:nvPr/>
        </p:nvSpPr>
        <p:spPr>
          <a:xfrm>
            <a:off x="4975525" y="1434161"/>
            <a:ext cx="8336950" cy="1420506"/>
          </a:xfrm>
          <a:prstGeom prst="rect">
            <a:avLst/>
          </a:prstGeom>
        </p:spPr>
        <p:txBody>
          <a:bodyPr lIns="0" tIns="0" rIns="0" bIns="0" rtlCol="0" anchor="t">
            <a:spAutoFit/>
          </a:bodyPr>
          <a:lstStyle/>
          <a:p>
            <a:pPr algn="ctr">
              <a:lnSpc>
                <a:spcPts val="5300"/>
              </a:lnSpc>
            </a:pPr>
            <a:r>
              <a:rPr lang="en-US" sz="5300" b="1">
                <a:solidFill>
                  <a:srgbClr val="FFFFFF"/>
                </a:solidFill>
                <a:latin typeface="Poppins Bold"/>
                <a:ea typeface="Poppins Bold"/>
                <a:cs typeface="Poppins Bold"/>
                <a:sym typeface="Poppins Bold"/>
              </a:rPr>
              <a:t>COMPORTAMIENTO CREDITICIO </a:t>
            </a:r>
          </a:p>
        </p:txBody>
      </p:sp>
      <p:sp>
        <p:nvSpPr>
          <p:cNvPr id="3" name="AutoShape 3"/>
          <p:cNvSpPr/>
          <p:nvPr/>
        </p:nvSpPr>
        <p:spPr>
          <a:xfrm>
            <a:off x="4684910" y="2847139"/>
            <a:ext cx="8918179" cy="19050"/>
          </a:xfrm>
          <a:prstGeom prst="line">
            <a:avLst/>
          </a:prstGeom>
          <a:ln w="28575" cap="flat">
            <a:solidFill>
              <a:srgbClr val="FFFFFF"/>
            </a:solidFill>
            <a:prstDash val="solid"/>
            <a:headEnd type="none" w="sm" len="sm"/>
            <a:tailEnd type="none" w="sm" len="sm"/>
          </a:ln>
        </p:spPr>
        <p:txBody>
          <a:bodyPr/>
          <a:lstStyle/>
          <a:p>
            <a:endParaRPr lang="en-PA"/>
          </a:p>
        </p:txBody>
      </p:sp>
      <p:sp>
        <p:nvSpPr>
          <p:cNvPr id="4" name="TextBox 4"/>
          <p:cNvSpPr txBox="1"/>
          <p:nvPr/>
        </p:nvSpPr>
        <p:spPr>
          <a:xfrm>
            <a:off x="1448976" y="3328151"/>
            <a:ext cx="15390049" cy="394335"/>
          </a:xfrm>
          <a:prstGeom prst="rect">
            <a:avLst/>
          </a:prstGeom>
        </p:spPr>
        <p:txBody>
          <a:bodyPr lIns="0" tIns="0" rIns="0" bIns="0" rtlCol="0" anchor="t">
            <a:spAutoFit/>
          </a:bodyPr>
          <a:lstStyle/>
          <a:p>
            <a:pPr marL="0" lvl="0" indent="0" algn="ctr">
              <a:lnSpc>
                <a:spcPts val="3104"/>
              </a:lnSpc>
              <a:spcBef>
                <a:spcPct val="0"/>
              </a:spcBef>
            </a:pPr>
            <a:r>
              <a:rPr lang="en-US" sz="2299" spc="71">
                <a:solidFill>
                  <a:srgbClr val="FFE9E9"/>
                </a:solidFill>
                <a:latin typeface="Poppins"/>
                <a:ea typeface="Poppins"/>
                <a:cs typeface="Poppins"/>
                <a:sym typeface="Poppins"/>
              </a:rPr>
              <a:t>I</a:t>
            </a:r>
            <a:r>
              <a:rPr lang="en-US" sz="2299" u="none" spc="71">
                <a:solidFill>
                  <a:srgbClr val="FFE9E9"/>
                </a:solidFill>
                <a:latin typeface="Poppins"/>
                <a:ea typeface="Poppins"/>
                <a:cs typeface="Poppins"/>
                <a:sym typeface="Poppins"/>
              </a:rPr>
              <a:t>mportancia del Análisis de Comportamiento Crediticio como Herramienta Preventiva</a:t>
            </a:r>
          </a:p>
        </p:txBody>
      </p:sp>
      <p:sp>
        <p:nvSpPr>
          <p:cNvPr id="5" name="TextBox 5"/>
          <p:cNvSpPr txBox="1"/>
          <p:nvPr/>
        </p:nvSpPr>
        <p:spPr>
          <a:xfrm>
            <a:off x="2099343" y="4617728"/>
            <a:ext cx="5752364" cy="3518535"/>
          </a:xfrm>
          <a:prstGeom prst="rect">
            <a:avLst/>
          </a:prstGeom>
        </p:spPr>
        <p:txBody>
          <a:bodyPr lIns="0" tIns="0" rIns="0" bIns="0" rtlCol="0" anchor="t">
            <a:spAutoFit/>
          </a:bodyPr>
          <a:lstStyle/>
          <a:p>
            <a:pPr algn="just">
              <a:lnSpc>
                <a:spcPts val="3104"/>
              </a:lnSpc>
            </a:pPr>
            <a:r>
              <a:rPr lang="en-US" sz="2299" spc="71">
                <a:solidFill>
                  <a:srgbClr val="FFE9E9"/>
                </a:solidFill>
                <a:latin typeface="Poppins"/>
                <a:ea typeface="Poppins"/>
                <a:cs typeface="Poppins"/>
                <a:sym typeface="Poppins"/>
              </a:rPr>
              <a:t>El</a:t>
            </a:r>
            <a:r>
              <a:rPr lang="en-US" sz="2299" u="none" spc="71">
                <a:solidFill>
                  <a:srgbClr val="FFE9E9"/>
                </a:solidFill>
                <a:latin typeface="Poppins"/>
                <a:ea typeface="Poppins"/>
                <a:cs typeface="Poppins"/>
                <a:sym typeface="Poppins"/>
              </a:rPr>
              <a:t> análisis de comportamiento crediticio se ha convertido en una herramienta clave en la detección de operaciones inusuales y sospechosas, particularmente en entornos donde los productos financieros se utilizan como medio para mover o integrar fondos de origen ilícito.</a:t>
            </a:r>
          </a:p>
        </p:txBody>
      </p:sp>
      <p:sp>
        <p:nvSpPr>
          <p:cNvPr id="6" name="TextBox 6"/>
          <p:cNvSpPr txBox="1"/>
          <p:nvPr/>
        </p:nvSpPr>
        <p:spPr>
          <a:xfrm>
            <a:off x="9553649" y="4570103"/>
            <a:ext cx="6217609" cy="3644774"/>
          </a:xfrm>
          <a:prstGeom prst="rect">
            <a:avLst/>
          </a:prstGeom>
        </p:spPr>
        <p:txBody>
          <a:bodyPr lIns="0" tIns="0" rIns="0" bIns="0" rtlCol="0" anchor="t">
            <a:spAutoFit/>
          </a:bodyPr>
          <a:lstStyle/>
          <a:p>
            <a:pPr algn="just">
              <a:lnSpc>
                <a:spcPts val="3610"/>
              </a:lnSpc>
            </a:pPr>
            <a:r>
              <a:rPr lang="en-US" sz="2299" spc="71">
                <a:solidFill>
                  <a:srgbClr val="FFE9E9"/>
                </a:solidFill>
                <a:latin typeface="Poppins"/>
                <a:ea typeface="Poppins"/>
                <a:cs typeface="Poppins"/>
                <a:sym typeface="Poppins"/>
              </a:rPr>
              <a:t>El comportamiento financiero del cliente registrado a través de variables como el uso del crédito, los tiempos de pago, la capacidad de endeudamiento, los niveles de mora, entre otros proporciona señales claras cuando existen desviaciones del perfil esperado o habitual.</a:t>
            </a:r>
          </a:p>
        </p:txBody>
      </p:sp>
      <p:sp>
        <p:nvSpPr>
          <p:cNvPr id="7" name="Freeform 7"/>
          <p:cNvSpPr/>
          <p:nvPr/>
        </p:nvSpPr>
        <p:spPr>
          <a:xfrm>
            <a:off x="1028700" y="1030969"/>
            <a:ext cx="1189257" cy="1189257"/>
          </a:xfrm>
          <a:custGeom>
            <a:avLst/>
            <a:gdLst/>
            <a:ahLst/>
            <a:cxnLst/>
            <a:rect l="l" t="t" r="r" b="b"/>
            <a:pathLst>
              <a:path w="1189257" h="1189257">
                <a:moveTo>
                  <a:pt x="0" y="0"/>
                </a:moveTo>
                <a:lnTo>
                  <a:pt x="1189257" y="0"/>
                </a:lnTo>
                <a:lnTo>
                  <a:pt x="1189257" y="1189257"/>
                </a:lnTo>
                <a:lnTo>
                  <a:pt x="0" y="1189257"/>
                </a:lnTo>
                <a:lnTo>
                  <a:pt x="0" y="0"/>
                </a:lnTo>
                <a:close/>
              </a:path>
            </a:pathLst>
          </a:custGeom>
          <a:blipFill>
            <a:blip r:embed="rId2"/>
            <a:stretch>
              <a:fillRect/>
            </a:stretch>
          </a:blipFill>
        </p:spPr>
        <p:txBody>
          <a:bodyPr/>
          <a:lstStyle/>
          <a:p>
            <a:endParaRPr lang="en-PA"/>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847194" y="7111098"/>
            <a:ext cx="11659901" cy="8437528"/>
          </a:xfrm>
          <a:custGeom>
            <a:avLst/>
            <a:gdLst/>
            <a:ahLst/>
            <a:cxnLst/>
            <a:rect l="l" t="t" r="r" b="b"/>
            <a:pathLst>
              <a:path w="11659901" h="8437528">
                <a:moveTo>
                  <a:pt x="0" y="0"/>
                </a:moveTo>
                <a:lnTo>
                  <a:pt x="11659901" y="0"/>
                </a:lnTo>
                <a:lnTo>
                  <a:pt x="11659901" y="8437528"/>
                </a:lnTo>
                <a:lnTo>
                  <a:pt x="0" y="84375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A"/>
          </a:p>
        </p:txBody>
      </p:sp>
      <p:grpSp>
        <p:nvGrpSpPr>
          <p:cNvPr id="3" name="Group 3"/>
          <p:cNvGrpSpPr/>
          <p:nvPr/>
        </p:nvGrpSpPr>
        <p:grpSpPr>
          <a:xfrm>
            <a:off x="7150156" y="1864913"/>
            <a:ext cx="9648917" cy="7056502"/>
            <a:chOff x="0" y="0"/>
            <a:chExt cx="12865223" cy="9408670"/>
          </a:xfrm>
        </p:grpSpPr>
        <p:sp>
          <p:nvSpPr>
            <p:cNvPr id="4" name="AutoShape 4"/>
            <p:cNvSpPr/>
            <p:nvPr/>
          </p:nvSpPr>
          <p:spPr>
            <a:xfrm flipV="1">
              <a:off x="19106" y="19050"/>
              <a:ext cx="12846060" cy="37895"/>
            </a:xfrm>
            <a:prstGeom prst="line">
              <a:avLst/>
            </a:prstGeom>
            <a:ln w="38100" cap="flat">
              <a:solidFill>
                <a:srgbClr val="000000"/>
              </a:solidFill>
              <a:prstDash val="solid"/>
              <a:headEnd type="none" w="sm" len="sm"/>
              <a:tailEnd type="none" w="sm" len="sm"/>
            </a:ln>
          </p:spPr>
          <p:txBody>
            <a:bodyPr/>
            <a:lstStyle/>
            <a:p>
              <a:endParaRPr lang="en-PA"/>
            </a:p>
          </p:txBody>
        </p:sp>
        <p:sp>
          <p:nvSpPr>
            <p:cNvPr id="5" name="AutoShape 5"/>
            <p:cNvSpPr/>
            <p:nvPr/>
          </p:nvSpPr>
          <p:spPr>
            <a:xfrm flipH="1">
              <a:off x="19050" y="75995"/>
              <a:ext cx="19050" cy="9307338"/>
            </a:xfrm>
            <a:prstGeom prst="line">
              <a:avLst/>
            </a:prstGeom>
            <a:ln w="38100" cap="flat">
              <a:solidFill>
                <a:srgbClr val="8D0000"/>
              </a:solidFill>
              <a:prstDash val="solid"/>
              <a:headEnd type="none" w="sm" len="sm"/>
              <a:tailEnd type="none" w="sm" len="sm"/>
            </a:ln>
          </p:spPr>
          <p:txBody>
            <a:bodyPr/>
            <a:lstStyle/>
            <a:p>
              <a:endParaRPr lang="en-PA"/>
            </a:p>
          </p:txBody>
        </p:sp>
        <p:sp>
          <p:nvSpPr>
            <p:cNvPr id="6" name="AutoShape 6"/>
            <p:cNvSpPr/>
            <p:nvPr/>
          </p:nvSpPr>
          <p:spPr>
            <a:xfrm flipH="1">
              <a:off x="12827123" y="34237"/>
              <a:ext cx="19050" cy="9307338"/>
            </a:xfrm>
            <a:prstGeom prst="line">
              <a:avLst/>
            </a:prstGeom>
            <a:ln w="38100" cap="flat">
              <a:solidFill>
                <a:srgbClr val="8D0000"/>
              </a:solidFill>
              <a:prstDash val="solid"/>
              <a:headEnd type="none" w="sm" len="sm"/>
              <a:tailEnd type="none" w="sm" len="sm"/>
            </a:ln>
          </p:spPr>
          <p:txBody>
            <a:bodyPr/>
            <a:lstStyle/>
            <a:p>
              <a:endParaRPr lang="en-PA"/>
            </a:p>
          </p:txBody>
        </p:sp>
        <p:sp>
          <p:nvSpPr>
            <p:cNvPr id="7" name="AutoShape 7"/>
            <p:cNvSpPr/>
            <p:nvPr/>
          </p:nvSpPr>
          <p:spPr>
            <a:xfrm flipV="1">
              <a:off x="56" y="9351724"/>
              <a:ext cx="12846060" cy="37895"/>
            </a:xfrm>
            <a:prstGeom prst="line">
              <a:avLst/>
            </a:prstGeom>
            <a:ln w="38100" cap="flat">
              <a:solidFill>
                <a:srgbClr val="FF3131"/>
              </a:solidFill>
              <a:prstDash val="solid"/>
              <a:headEnd type="none" w="sm" len="sm"/>
              <a:tailEnd type="none" w="sm" len="sm"/>
            </a:ln>
          </p:spPr>
          <p:txBody>
            <a:bodyPr/>
            <a:lstStyle/>
            <a:p>
              <a:endParaRPr lang="en-PA"/>
            </a:p>
          </p:txBody>
        </p:sp>
      </p:grpSp>
      <p:sp>
        <p:nvSpPr>
          <p:cNvPr id="8" name="AutoShape 8"/>
          <p:cNvSpPr/>
          <p:nvPr/>
        </p:nvSpPr>
        <p:spPr>
          <a:xfrm>
            <a:off x="-3265893" y="3671695"/>
            <a:ext cx="8918179" cy="19050"/>
          </a:xfrm>
          <a:prstGeom prst="line">
            <a:avLst/>
          </a:prstGeom>
          <a:ln w="28575" cap="flat">
            <a:solidFill>
              <a:srgbClr val="000000"/>
            </a:solidFill>
            <a:prstDash val="solid"/>
            <a:headEnd type="none" w="sm" len="sm"/>
            <a:tailEnd type="none" w="sm" len="sm"/>
          </a:ln>
        </p:spPr>
        <p:txBody>
          <a:bodyPr/>
          <a:lstStyle/>
          <a:p>
            <a:endParaRPr lang="en-PA"/>
          </a:p>
        </p:txBody>
      </p:sp>
      <p:grpSp>
        <p:nvGrpSpPr>
          <p:cNvPr id="9" name="Group 9"/>
          <p:cNvGrpSpPr/>
          <p:nvPr/>
        </p:nvGrpSpPr>
        <p:grpSpPr>
          <a:xfrm>
            <a:off x="7714577" y="2278722"/>
            <a:ext cx="3854654" cy="2920225"/>
            <a:chOff x="0" y="0"/>
            <a:chExt cx="499127" cy="378131"/>
          </a:xfrm>
        </p:grpSpPr>
        <p:sp>
          <p:nvSpPr>
            <p:cNvPr id="10" name="Freeform 10"/>
            <p:cNvSpPr/>
            <p:nvPr/>
          </p:nvSpPr>
          <p:spPr>
            <a:xfrm>
              <a:off x="0" y="0"/>
              <a:ext cx="499127" cy="378131"/>
            </a:xfrm>
            <a:custGeom>
              <a:avLst/>
              <a:gdLst/>
              <a:ahLst/>
              <a:cxnLst/>
              <a:rect l="l" t="t" r="r" b="b"/>
              <a:pathLst>
                <a:path w="499127" h="378131">
                  <a:moveTo>
                    <a:pt x="0" y="0"/>
                  </a:moveTo>
                  <a:lnTo>
                    <a:pt x="499127" y="0"/>
                  </a:lnTo>
                  <a:lnTo>
                    <a:pt x="499127" y="378131"/>
                  </a:lnTo>
                  <a:lnTo>
                    <a:pt x="0" y="378131"/>
                  </a:lnTo>
                  <a:close/>
                </a:path>
              </a:pathLst>
            </a:custGeom>
            <a:blipFill>
              <a:blip r:embed="rId4"/>
              <a:stretch>
                <a:fillRect l="-17742" r="-17742"/>
              </a:stretch>
            </a:blipFill>
          </p:spPr>
          <p:txBody>
            <a:bodyPr/>
            <a:lstStyle/>
            <a:p>
              <a:endParaRPr lang="en-PA"/>
            </a:p>
          </p:txBody>
        </p:sp>
      </p:grpSp>
      <p:grpSp>
        <p:nvGrpSpPr>
          <p:cNvPr id="11" name="Group 11"/>
          <p:cNvGrpSpPr/>
          <p:nvPr/>
        </p:nvGrpSpPr>
        <p:grpSpPr>
          <a:xfrm>
            <a:off x="12379997" y="2291044"/>
            <a:ext cx="3854654" cy="2920225"/>
            <a:chOff x="0" y="0"/>
            <a:chExt cx="499127" cy="378131"/>
          </a:xfrm>
        </p:grpSpPr>
        <p:sp>
          <p:nvSpPr>
            <p:cNvPr id="12" name="Freeform 12"/>
            <p:cNvSpPr/>
            <p:nvPr/>
          </p:nvSpPr>
          <p:spPr>
            <a:xfrm>
              <a:off x="0" y="0"/>
              <a:ext cx="499127" cy="378131"/>
            </a:xfrm>
            <a:custGeom>
              <a:avLst/>
              <a:gdLst/>
              <a:ahLst/>
              <a:cxnLst/>
              <a:rect l="l" t="t" r="r" b="b"/>
              <a:pathLst>
                <a:path w="499127" h="378131">
                  <a:moveTo>
                    <a:pt x="0" y="0"/>
                  </a:moveTo>
                  <a:lnTo>
                    <a:pt x="499127" y="0"/>
                  </a:lnTo>
                  <a:lnTo>
                    <a:pt x="499127" y="378131"/>
                  </a:lnTo>
                  <a:lnTo>
                    <a:pt x="0" y="378131"/>
                  </a:lnTo>
                  <a:close/>
                </a:path>
              </a:pathLst>
            </a:custGeom>
            <a:blipFill>
              <a:blip r:embed="rId5"/>
              <a:stretch>
                <a:fillRect l="-6854" r="-6854"/>
              </a:stretch>
            </a:blipFill>
          </p:spPr>
          <p:txBody>
            <a:bodyPr/>
            <a:lstStyle/>
            <a:p>
              <a:endParaRPr lang="en-PA"/>
            </a:p>
          </p:txBody>
        </p:sp>
      </p:grpSp>
      <p:grpSp>
        <p:nvGrpSpPr>
          <p:cNvPr id="13" name="Group 13"/>
          <p:cNvGrpSpPr/>
          <p:nvPr/>
        </p:nvGrpSpPr>
        <p:grpSpPr>
          <a:xfrm>
            <a:off x="7714577" y="5550416"/>
            <a:ext cx="3854654" cy="2920225"/>
            <a:chOff x="0" y="0"/>
            <a:chExt cx="499127" cy="378131"/>
          </a:xfrm>
        </p:grpSpPr>
        <p:sp>
          <p:nvSpPr>
            <p:cNvPr id="14" name="Freeform 14"/>
            <p:cNvSpPr/>
            <p:nvPr/>
          </p:nvSpPr>
          <p:spPr>
            <a:xfrm>
              <a:off x="0" y="0"/>
              <a:ext cx="499127" cy="378131"/>
            </a:xfrm>
            <a:custGeom>
              <a:avLst/>
              <a:gdLst/>
              <a:ahLst/>
              <a:cxnLst/>
              <a:rect l="l" t="t" r="r" b="b"/>
              <a:pathLst>
                <a:path w="499127" h="378131">
                  <a:moveTo>
                    <a:pt x="0" y="0"/>
                  </a:moveTo>
                  <a:lnTo>
                    <a:pt x="499127" y="0"/>
                  </a:lnTo>
                  <a:lnTo>
                    <a:pt x="499127" y="378131"/>
                  </a:lnTo>
                  <a:lnTo>
                    <a:pt x="0" y="378131"/>
                  </a:lnTo>
                  <a:close/>
                </a:path>
              </a:pathLst>
            </a:custGeom>
            <a:blipFill>
              <a:blip r:embed="rId6"/>
              <a:stretch>
                <a:fillRect l="-6854" r="-6854"/>
              </a:stretch>
            </a:blipFill>
          </p:spPr>
          <p:txBody>
            <a:bodyPr/>
            <a:lstStyle/>
            <a:p>
              <a:endParaRPr lang="en-PA"/>
            </a:p>
          </p:txBody>
        </p:sp>
      </p:grpSp>
      <p:grpSp>
        <p:nvGrpSpPr>
          <p:cNvPr id="15" name="Group 15"/>
          <p:cNvGrpSpPr/>
          <p:nvPr/>
        </p:nvGrpSpPr>
        <p:grpSpPr>
          <a:xfrm>
            <a:off x="12379997" y="5562737"/>
            <a:ext cx="3854654" cy="2920225"/>
            <a:chOff x="0" y="0"/>
            <a:chExt cx="499127" cy="378131"/>
          </a:xfrm>
        </p:grpSpPr>
        <p:sp>
          <p:nvSpPr>
            <p:cNvPr id="16" name="Freeform 16"/>
            <p:cNvSpPr/>
            <p:nvPr/>
          </p:nvSpPr>
          <p:spPr>
            <a:xfrm>
              <a:off x="0" y="0"/>
              <a:ext cx="499127" cy="378131"/>
            </a:xfrm>
            <a:custGeom>
              <a:avLst/>
              <a:gdLst/>
              <a:ahLst/>
              <a:cxnLst/>
              <a:rect l="l" t="t" r="r" b="b"/>
              <a:pathLst>
                <a:path w="499127" h="378131">
                  <a:moveTo>
                    <a:pt x="0" y="0"/>
                  </a:moveTo>
                  <a:lnTo>
                    <a:pt x="499127" y="0"/>
                  </a:lnTo>
                  <a:lnTo>
                    <a:pt x="499127" y="378131"/>
                  </a:lnTo>
                  <a:lnTo>
                    <a:pt x="0" y="378131"/>
                  </a:lnTo>
                  <a:close/>
                </a:path>
              </a:pathLst>
            </a:custGeom>
            <a:blipFill>
              <a:blip r:embed="rId7"/>
              <a:stretch>
                <a:fillRect l="-6747" r="-6747"/>
              </a:stretch>
            </a:blipFill>
          </p:spPr>
          <p:txBody>
            <a:bodyPr/>
            <a:lstStyle/>
            <a:p>
              <a:endParaRPr lang="en-PA"/>
            </a:p>
          </p:txBody>
        </p:sp>
      </p:grpSp>
      <p:sp>
        <p:nvSpPr>
          <p:cNvPr id="17" name="Freeform 17"/>
          <p:cNvSpPr/>
          <p:nvPr/>
        </p:nvSpPr>
        <p:spPr>
          <a:xfrm>
            <a:off x="1028700" y="1030969"/>
            <a:ext cx="1189257" cy="1189257"/>
          </a:xfrm>
          <a:custGeom>
            <a:avLst/>
            <a:gdLst/>
            <a:ahLst/>
            <a:cxnLst/>
            <a:rect l="l" t="t" r="r" b="b"/>
            <a:pathLst>
              <a:path w="1189257" h="1189257">
                <a:moveTo>
                  <a:pt x="0" y="0"/>
                </a:moveTo>
                <a:lnTo>
                  <a:pt x="1189257" y="0"/>
                </a:lnTo>
                <a:lnTo>
                  <a:pt x="1189257" y="1189257"/>
                </a:lnTo>
                <a:lnTo>
                  <a:pt x="0" y="1189257"/>
                </a:lnTo>
                <a:lnTo>
                  <a:pt x="0" y="0"/>
                </a:lnTo>
                <a:close/>
              </a:path>
            </a:pathLst>
          </a:custGeom>
          <a:blipFill>
            <a:blip r:embed="rId8"/>
            <a:stretch>
              <a:fillRect/>
            </a:stretch>
          </a:blipFill>
        </p:spPr>
        <p:txBody>
          <a:bodyPr/>
          <a:lstStyle/>
          <a:p>
            <a:endParaRPr lang="en-PA"/>
          </a:p>
        </p:txBody>
      </p:sp>
      <p:sp>
        <p:nvSpPr>
          <p:cNvPr id="18" name="TextBox 18"/>
          <p:cNvSpPr txBox="1"/>
          <p:nvPr/>
        </p:nvSpPr>
        <p:spPr>
          <a:xfrm>
            <a:off x="1012221" y="2150560"/>
            <a:ext cx="5489548" cy="1411597"/>
          </a:xfrm>
          <a:prstGeom prst="rect">
            <a:avLst/>
          </a:prstGeom>
        </p:spPr>
        <p:txBody>
          <a:bodyPr lIns="0" tIns="0" rIns="0" bIns="0" rtlCol="0" anchor="t">
            <a:spAutoFit/>
          </a:bodyPr>
          <a:lstStyle/>
          <a:p>
            <a:pPr algn="l">
              <a:lnSpc>
                <a:spcPts val="10920"/>
              </a:lnSpc>
            </a:pPr>
            <a:r>
              <a:rPr lang="en-US" sz="7800" b="1">
                <a:solidFill>
                  <a:srgbClr val="FF3131"/>
                </a:solidFill>
                <a:latin typeface="Poppins Bold"/>
                <a:ea typeface="Poppins Bold"/>
                <a:cs typeface="Poppins Bold"/>
                <a:sym typeface="Poppins Bold"/>
              </a:rPr>
              <a:t>EJEMPLOS </a:t>
            </a:r>
          </a:p>
        </p:txBody>
      </p:sp>
      <p:sp>
        <p:nvSpPr>
          <p:cNvPr id="19" name="TextBox 19"/>
          <p:cNvSpPr txBox="1"/>
          <p:nvPr/>
        </p:nvSpPr>
        <p:spPr>
          <a:xfrm>
            <a:off x="1012221" y="4217779"/>
            <a:ext cx="5315235" cy="1565910"/>
          </a:xfrm>
          <a:prstGeom prst="rect">
            <a:avLst/>
          </a:prstGeom>
        </p:spPr>
        <p:txBody>
          <a:bodyPr lIns="0" tIns="0" rIns="0" bIns="0" rtlCol="0" anchor="t">
            <a:spAutoFit/>
          </a:bodyPr>
          <a:lstStyle/>
          <a:p>
            <a:pPr marL="496567" lvl="1" indent="-248284" algn="l">
              <a:lnSpc>
                <a:spcPts val="3104"/>
              </a:lnSpc>
              <a:buFont typeface="Arial"/>
              <a:buChar char="•"/>
            </a:pPr>
            <a:r>
              <a:rPr lang="en-US" sz="2299" spc="71">
                <a:solidFill>
                  <a:srgbClr val="2B2B2B"/>
                </a:solidFill>
                <a:latin typeface="Poppins"/>
                <a:ea typeface="Poppins"/>
                <a:cs typeface="Poppins"/>
                <a:sym typeface="Poppins"/>
              </a:rPr>
              <a:t>C</a:t>
            </a:r>
            <a:r>
              <a:rPr lang="en-US" sz="2299" u="none" spc="71">
                <a:solidFill>
                  <a:srgbClr val="2B2B2B"/>
                </a:solidFill>
                <a:latin typeface="Poppins"/>
                <a:ea typeface="Poppins"/>
                <a:cs typeface="Poppins"/>
                <a:sym typeface="Poppins"/>
              </a:rPr>
              <a:t>lientes con niveles de endeudamiento altos que son cancelados súbitamente sin causa aparente.</a:t>
            </a:r>
          </a:p>
        </p:txBody>
      </p:sp>
      <p:sp>
        <p:nvSpPr>
          <p:cNvPr id="20" name="TextBox 20"/>
          <p:cNvSpPr txBox="1"/>
          <p:nvPr/>
        </p:nvSpPr>
        <p:spPr>
          <a:xfrm>
            <a:off x="1012221" y="5831314"/>
            <a:ext cx="5315235" cy="1175385"/>
          </a:xfrm>
          <a:prstGeom prst="rect">
            <a:avLst/>
          </a:prstGeom>
        </p:spPr>
        <p:txBody>
          <a:bodyPr lIns="0" tIns="0" rIns="0" bIns="0" rtlCol="0" anchor="t">
            <a:spAutoFit/>
          </a:bodyPr>
          <a:lstStyle/>
          <a:p>
            <a:pPr marL="496567" lvl="1" indent="-248284" algn="l">
              <a:lnSpc>
                <a:spcPts val="3104"/>
              </a:lnSpc>
              <a:buFont typeface="Arial"/>
              <a:buChar char="•"/>
            </a:pPr>
            <a:r>
              <a:rPr lang="en-US" sz="2299" spc="71">
                <a:solidFill>
                  <a:srgbClr val="2B2B2B"/>
                </a:solidFill>
                <a:latin typeface="Poppins"/>
                <a:ea typeface="Poppins"/>
                <a:cs typeface="Poppins"/>
                <a:sym typeface="Poppins"/>
              </a:rPr>
              <a:t>S</a:t>
            </a:r>
            <a:r>
              <a:rPr lang="en-US" sz="2299" u="none" spc="71">
                <a:solidFill>
                  <a:srgbClr val="2B2B2B"/>
                </a:solidFill>
                <a:latin typeface="Poppins"/>
                <a:ea typeface="Poppins"/>
                <a:cs typeface="Poppins"/>
                <a:sym typeface="Poppins"/>
              </a:rPr>
              <a:t>olicitudes múltiples de productos financieros en corto tiempo.</a:t>
            </a:r>
          </a:p>
        </p:txBody>
      </p:sp>
      <p:sp>
        <p:nvSpPr>
          <p:cNvPr id="21" name="TextBox 21"/>
          <p:cNvSpPr txBox="1"/>
          <p:nvPr/>
        </p:nvSpPr>
        <p:spPr>
          <a:xfrm>
            <a:off x="1028700" y="7054324"/>
            <a:ext cx="5315235" cy="1175385"/>
          </a:xfrm>
          <a:prstGeom prst="rect">
            <a:avLst/>
          </a:prstGeom>
        </p:spPr>
        <p:txBody>
          <a:bodyPr lIns="0" tIns="0" rIns="0" bIns="0" rtlCol="0" anchor="t">
            <a:spAutoFit/>
          </a:bodyPr>
          <a:lstStyle/>
          <a:p>
            <a:pPr marL="496567" lvl="1" indent="-248284" algn="l">
              <a:lnSpc>
                <a:spcPts val="3104"/>
              </a:lnSpc>
              <a:buFont typeface="Arial"/>
              <a:buChar char="•"/>
            </a:pPr>
            <a:r>
              <a:rPr lang="en-US" sz="2299" spc="71">
                <a:solidFill>
                  <a:srgbClr val="2B2B2B"/>
                </a:solidFill>
                <a:latin typeface="Poppins"/>
                <a:ea typeface="Poppins"/>
                <a:cs typeface="Poppins"/>
                <a:sym typeface="Poppins"/>
              </a:rPr>
              <a:t>Pag</a:t>
            </a:r>
            <a:r>
              <a:rPr lang="en-US" sz="2299" u="none" spc="71">
                <a:solidFill>
                  <a:srgbClr val="2B2B2B"/>
                </a:solidFill>
                <a:latin typeface="Poppins"/>
                <a:ea typeface="Poppins"/>
                <a:cs typeface="Poppins"/>
                <a:sym typeface="Poppins"/>
              </a:rPr>
              <a:t>os de obligaciones realizados por terceros no vinculados.</a:t>
            </a:r>
          </a:p>
        </p:txBody>
      </p:sp>
      <p:sp>
        <p:nvSpPr>
          <p:cNvPr id="22" name="TextBox 22"/>
          <p:cNvSpPr txBox="1"/>
          <p:nvPr/>
        </p:nvSpPr>
        <p:spPr>
          <a:xfrm>
            <a:off x="1028700" y="8382109"/>
            <a:ext cx="5315235" cy="784860"/>
          </a:xfrm>
          <a:prstGeom prst="rect">
            <a:avLst/>
          </a:prstGeom>
        </p:spPr>
        <p:txBody>
          <a:bodyPr lIns="0" tIns="0" rIns="0" bIns="0" rtlCol="0" anchor="t">
            <a:spAutoFit/>
          </a:bodyPr>
          <a:lstStyle/>
          <a:p>
            <a:pPr marL="496567" lvl="1" indent="-248284" algn="l">
              <a:lnSpc>
                <a:spcPts val="3104"/>
              </a:lnSpc>
              <a:buFont typeface="Arial"/>
              <a:buChar char="•"/>
            </a:pPr>
            <a:r>
              <a:rPr lang="en-US" sz="2299" spc="71">
                <a:solidFill>
                  <a:srgbClr val="2B2B2B"/>
                </a:solidFill>
                <a:latin typeface="Poppins"/>
                <a:ea typeface="Poppins"/>
                <a:cs typeface="Poppins"/>
                <a:sym typeface="Poppins"/>
              </a:rPr>
              <a:t>Cambi</a:t>
            </a:r>
            <a:r>
              <a:rPr lang="en-US" sz="2299" u="none" spc="71">
                <a:solidFill>
                  <a:srgbClr val="2B2B2B"/>
                </a:solidFill>
                <a:latin typeface="Poppins"/>
                <a:ea typeface="Poppins"/>
                <a:cs typeface="Poppins"/>
                <a:sym typeface="Poppins"/>
              </a:rPr>
              <a:t>os abruptos en el perfil de riesgo del cliente.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3131"/>
        </a:solidFill>
        <a:effectLst/>
      </p:bgPr>
    </p:bg>
    <p:spTree>
      <p:nvGrpSpPr>
        <p:cNvPr id="1" name=""/>
        <p:cNvGrpSpPr/>
        <p:nvPr/>
      </p:nvGrpSpPr>
      <p:grpSpPr>
        <a:xfrm>
          <a:off x="0" y="0"/>
          <a:ext cx="0" cy="0"/>
          <a:chOff x="0" y="0"/>
          <a:chExt cx="0" cy="0"/>
        </a:xfrm>
      </p:grpSpPr>
      <p:sp>
        <p:nvSpPr>
          <p:cNvPr id="2" name="AutoShape 2"/>
          <p:cNvSpPr/>
          <p:nvPr/>
        </p:nvSpPr>
        <p:spPr>
          <a:xfrm>
            <a:off x="-2618758" y="4100540"/>
            <a:ext cx="8918179" cy="19050"/>
          </a:xfrm>
          <a:prstGeom prst="line">
            <a:avLst/>
          </a:prstGeom>
          <a:ln w="28575" cap="flat">
            <a:solidFill>
              <a:srgbClr val="FFE9E9"/>
            </a:solidFill>
            <a:prstDash val="solid"/>
            <a:headEnd type="none" w="sm" len="sm"/>
            <a:tailEnd type="none" w="sm" len="sm"/>
          </a:ln>
        </p:spPr>
        <p:txBody>
          <a:bodyPr/>
          <a:lstStyle/>
          <a:p>
            <a:endParaRPr lang="en-PA"/>
          </a:p>
        </p:txBody>
      </p:sp>
      <p:grpSp>
        <p:nvGrpSpPr>
          <p:cNvPr id="3" name="Group 3"/>
          <p:cNvGrpSpPr/>
          <p:nvPr/>
        </p:nvGrpSpPr>
        <p:grpSpPr>
          <a:xfrm>
            <a:off x="9499113" y="1308543"/>
            <a:ext cx="2675262" cy="2810990"/>
            <a:chOff x="0" y="0"/>
            <a:chExt cx="773554" cy="812800"/>
          </a:xfrm>
        </p:grpSpPr>
        <p:sp>
          <p:nvSpPr>
            <p:cNvPr id="4" name="Freeform 4"/>
            <p:cNvSpPr/>
            <p:nvPr/>
          </p:nvSpPr>
          <p:spPr>
            <a:xfrm>
              <a:off x="0" y="0"/>
              <a:ext cx="773554" cy="812800"/>
            </a:xfrm>
            <a:custGeom>
              <a:avLst/>
              <a:gdLst/>
              <a:ahLst/>
              <a:cxnLst/>
              <a:rect l="l" t="t" r="r" b="b"/>
              <a:pathLst>
                <a:path w="773554" h="812800">
                  <a:moveTo>
                    <a:pt x="0" y="0"/>
                  </a:moveTo>
                  <a:lnTo>
                    <a:pt x="773554" y="0"/>
                  </a:lnTo>
                  <a:lnTo>
                    <a:pt x="773554" y="812800"/>
                  </a:lnTo>
                  <a:lnTo>
                    <a:pt x="0" y="812800"/>
                  </a:lnTo>
                  <a:close/>
                </a:path>
              </a:pathLst>
            </a:custGeom>
            <a:solidFill>
              <a:srgbClr val="000000"/>
            </a:solidFill>
          </p:spPr>
          <p:txBody>
            <a:bodyPr/>
            <a:lstStyle/>
            <a:p>
              <a:endParaRPr lang="en-PA"/>
            </a:p>
          </p:txBody>
        </p:sp>
        <p:sp>
          <p:nvSpPr>
            <p:cNvPr id="5" name="TextBox 5"/>
            <p:cNvSpPr txBox="1"/>
            <p:nvPr/>
          </p:nvSpPr>
          <p:spPr>
            <a:xfrm>
              <a:off x="0" y="-333375"/>
              <a:ext cx="773554" cy="1146175"/>
            </a:xfrm>
            <a:prstGeom prst="rect">
              <a:avLst/>
            </a:prstGeom>
          </p:spPr>
          <p:txBody>
            <a:bodyPr lIns="50800" tIns="50800" rIns="50800" bIns="50800" rtlCol="0" anchor="ctr"/>
            <a:lstStyle/>
            <a:p>
              <a:pPr algn="ctr">
                <a:lnSpc>
                  <a:spcPts val="6249"/>
                </a:lnSpc>
              </a:pPr>
              <a:endParaRPr/>
            </a:p>
          </p:txBody>
        </p:sp>
      </p:grpSp>
      <p:grpSp>
        <p:nvGrpSpPr>
          <p:cNvPr id="6" name="Group 6"/>
          <p:cNvGrpSpPr/>
          <p:nvPr/>
        </p:nvGrpSpPr>
        <p:grpSpPr>
          <a:xfrm>
            <a:off x="9640468" y="1436255"/>
            <a:ext cx="2392552" cy="2555565"/>
            <a:chOff x="0" y="0"/>
            <a:chExt cx="402829" cy="430275"/>
          </a:xfrm>
        </p:grpSpPr>
        <p:sp>
          <p:nvSpPr>
            <p:cNvPr id="7" name="Freeform 7"/>
            <p:cNvSpPr/>
            <p:nvPr/>
          </p:nvSpPr>
          <p:spPr>
            <a:xfrm>
              <a:off x="0" y="0"/>
              <a:ext cx="402829" cy="430275"/>
            </a:xfrm>
            <a:custGeom>
              <a:avLst/>
              <a:gdLst/>
              <a:ahLst/>
              <a:cxnLst/>
              <a:rect l="l" t="t" r="r" b="b"/>
              <a:pathLst>
                <a:path w="402829" h="430275">
                  <a:moveTo>
                    <a:pt x="0" y="0"/>
                  </a:moveTo>
                  <a:lnTo>
                    <a:pt x="402829" y="0"/>
                  </a:lnTo>
                  <a:lnTo>
                    <a:pt x="402829" y="430275"/>
                  </a:lnTo>
                  <a:lnTo>
                    <a:pt x="0" y="430275"/>
                  </a:lnTo>
                  <a:close/>
                </a:path>
              </a:pathLst>
            </a:custGeom>
            <a:blipFill>
              <a:blip r:embed="rId2"/>
              <a:stretch>
                <a:fillRect t="-20259" b="-20259"/>
              </a:stretch>
            </a:blipFill>
          </p:spPr>
          <p:txBody>
            <a:bodyPr/>
            <a:lstStyle/>
            <a:p>
              <a:endParaRPr lang="en-PA"/>
            </a:p>
          </p:txBody>
        </p:sp>
      </p:grpSp>
      <p:grpSp>
        <p:nvGrpSpPr>
          <p:cNvPr id="8" name="Group 8"/>
          <p:cNvGrpSpPr/>
          <p:nvPr/>
        </p:nvGrpSpPr>
        <p:grpSpPr>
          <a:xfrm>
            <a:off x="13806741" y="1308543"/>
            <a:ext cx="2675262" cy="2810990"/>
            <a:chOff x="0" y="0"/>
            <a:chExt cx="773554" cy="812800"/>
          </a:xfrm>
        </p:grpSpPr>
        <p:sp>
          <p:nvSpPr>
            <p:cNvPr id="9" name="Freeform 9"/>
            <p:cNvSpPr/>
            <p:nvPr/>
          </p:nvSpPr>
          <p:spPr>
            <a:xfrm>
              <a:off x="0" y="0"/>
              <a:ext cx="773554" cy="812800"/>
            </a:xfrm>
            <a:custGeom>
              <a:avLst/>
              <a:gdLst/>
              <a:ahLst/>
              <a:cxnLst/>
              <a:rect l="l" t="t" r="r" b="b"/>
              <a:pathLst>
                <a:path w="773554" h="812800">
                  <a:moveTo>
                    <a:pt x="0" y="0"/>
                  </a:moveTo>
                  <a:lnTo>
                    <a:pt x="773554" y="0"/>
                  </a:lnTo>
                  <a:lnTo>
                    <a:pt x="773554" y="812800"/>
                  </a:lnTo>
                  <a:lnTo>
                    <a:pt x="0" y="812800"/>
                  </a:lnTo>
                  <a:close/>
                </a:path>
              </a:pathLst>
            </a:custGeom>
            <a:solidFill>
              <a:srgbClr val="000000"/>
            </a:solidFill>
          </p:spPr>
          <p:txBody>
            <a:bodyPr/>
            <a:lstStyle/>
            <a:p>
              <a:endParaRPr lang="en-PA"/>
            </a:p>
          </p:txBody>
        </p:sp>
        <p:sp>
          <p:nvSpPr>
            <p:cNvPr id="10" name="TextBox 10"/>
            <p:cNvSpPr txBox="1"/>
            <p:nvPr/>
          </p:nvSpPr>
          <p:spPr>
            <a:xfrm>
              <a:off x="0" y="-333375"/>
              <a:ext cx="773554" cy="1146175"/>
            </a:xfrm>
            <a:prstGeom prst="rect">
              <a:avLst/>
            </a:prstGeom>
          </p:spPr>
          <p:txBody>
            <a:bodyPr lIns="50800" tIns="50800" rIns="50800" bIns="50800" rtlCol="0" anchor="ctr"/>
            <a:lstStyle/>
            <a:p>
              <a:pPr algn="ctr">
                <a:lnSpc>
                  <a:spcPts val="6249"/>
                </a:lnSpc>
              </a:pPr>
              <a:endParaRPr/>
            </a:p>
          </p:txBody>
        </p:sp>
      </p:grpSp>
      <p:grpSp>
        <p:nvGrpSpPr>
          <p:cNvPr id="11" name="Group 11"/>
          <p:cNvGrpSpPr/>
          <p:nvPr/>
        </p:nvGrpSpPr>
        <p:grpSpPr>
          <a:xfrm>
            <a:off x="13948096" y="1436255"/>
            <a:ext cx="2392552" cy="2555565"/>
            <a:chOff x="0" y="0"/>
            <a:chExt cx="402829" cy="430275"/>
          </a:xfrm>
        </p:grpSpPr>
        <p:sp>
          <p:nvSpPr>
            <p:cNvPr id="12" name="Freeform 12"/>
            <p:cNvSpPr/>
            <p:nvPr/>
          </p:nvSpPr>
          <p:spPr>
            <a:xfrm>
              <a:off x="0" y="0"/>
              <a:ext cx="402829" cy="430275"/>
            </a:xfrm>
            <a:custGeom>
              <a:avLst/>
              <a:gdLst/>
              <a:ahLst/>
              <a:cxnLst/>
              <a:rect l="l" t="t" r="r" b="b"/>
              <a:pathLst>
                <a:path w="402829" h="430275">
                  <a:moveTo>
                    <a:pt x="0" y="0"/>
                  </a:moveTo>
                  <a:lnTo>
                    <a:pt x="402829" y="0"/>
                  </a:lnTo>
                  <a:lnTo>
                    <a:pt x="402829" y="430275"/>
                  </a:lnTo>
                  <a:lnTo>
                    <a:pt x="0" y="430275"/>
                  </a:lnTo>
                  <a:close/>
                </a:path>
              </a:pathLst>
            </a:custGeom>
            <a:blipFill>
              <a:blip r:embed="rId3"/>
              <a:stretch>
                <a:fillRect l="-23159" r="-23159"/>
              </a:stretch>
            </a:blipFill>
          </p:spPr>
          <p:txBody>
            <a:bodyPr/>
            <a:lstStyle/>
            <a:p>
              <a:endParaRPr lang="en-PA"/>
            </a:p>
          </p:txBody>
        </p:sp>
      </p:grpSp>
      <p:grpSp>
        <p:nvGrpSpPr>
          <p:cNvPr id="13" name="Group 13"/>
          <p:cNvGrpSpPr/>
          <p:nvPr/>
        </p:nvGrpSpPr>
        <p:grpSpPr>
          <a:xfrm>
            <a:off x="9499113" y="5374119"/>
            <a:ext cx="2675262" cy="2810990"/>
            <a:chOff x="0" y="0"/>
            <a:chExt cx="773554" cy="812800"/>
          </a:xfrm>
        </p:grpSpPr>
        <p:sp>
          <p:nvSpPr>
            <p:cNvPr id="14" name="Freeform 14"/>
            <p:cNvSpPr/>
            <p:nvPr/>
          </p:nvSpPr>
          <p:spPr>
            <a:xfrm>
              <a:off x="0" y="0"/>
              <a:ext cx="773554" cy="812800"/>
            </a:xfrm>
            <a:custGeom>
              <a:avLst/>
              <a:gdLst/>
              <a:ahLst/>
              <a:cxnLst/>
              <a:rect l="l" t="t" r="r" b="b"/>
              <a:pathLst>
                <a:path w="773554" h="812800">
                  <a:moveTo>
                    <a:pt x="0" y="0"/>
                  </a:moveTo>
                  <a:lnTo>
                    <a:pt x="773554" y="0"/>
                  </a:lnTo>
                  <a:lnTo>
                    <a:pt x="773554" y="812800"/>
                  </a:lnTo>
                  <a:lnTo>
                    <a:pt x="0" y="812800"/>
                  </a:lnTo>
                  <a:close/>
                </a:path>
              </a:pathLst>
            </a:custGeom>
            <a:solidFill>
              <a:srgbClr val="000000"/>
            </a:solidFill>
          </p:spPr>
          <p:txBody>
            <a:bodyPr/>
            <a:lstStyle/>
            <a:p>
              <a:endParaRPr lang="en-PA"/>
            </a:p>
          </p:txBody>
        </p:sp>
        <p:sp>
          <p:nvSpPr>
            <p:cNvPr id="15" name="TextBox 15"/>
            <p:cNvSpPr txBox="1"/>
            <p:nvPr/>
          </p:nvSpPr>
          <p:spPr>
            <a:xfrm>
              <a:off x="0" y="-333375"/>
              <a:ext cx="773554" cy="1146175"/>
            </a:xfrm>
            <a:prstGeom prst="rect">
              <a:avLst/>
            </a:prstGeom>
          </p:spPr>
          <p:txBody>
            <a:bodyPr lIns="50800" tIns="50800" rIns="50800" bIns="50800" rtlCol="0" anchor="ctr"/>
            <a:lstStyle/>
            <a:p>
              <a:pPr algn="ctr">
                <a:lnSpc>
                  <a:spcPts val="6249"/>
                </a:lnSpc>
              </a:pPr>
              <a:endParaRPr/>
            </a:p>
          </p:txBody>
        </p:sp>
      </p:grpSp>
      <p:grpSp>
        <p:nvGrpSpPr>
          <p:cNvPr id="16" name="Group 16"/>
          <p:cNvGrpSpPr/>
          <p:nvPr/>
        </p:nvGrpSpPr>
        <p:grpSpPr>
          <a:xfrm>
            <a:off x="9640468" y="5501831"/>
            <a:ext cx="2392552" cy="2555565"/>
            <a:chOff x="0" y="0"/>
            <a:chExt cx="402829" cy="430275"/>
          </a:xfrm>
        </p:grpSpPr>
        <p:sp>
          <p:nvSpPr>
            <p:cNvPr id="17" name="Freeform 17"/>
            <p:cNvSpPr/>
            <p:nvPr/>
          </p:nvSpPr>
          <p:spPr>
            <a:xfrm>
              <a:off x="0" y="0"/>
              <a:ext cx="402829" cy="430275"/>
            </a:xfrm>
            <a:custGeom>
              <a:avLst/>
              <a:gdLst/>
              <a:ahLst/>
              <a:cxnLst/>
              <a:rect l="l" t="t" r="r" b="b"/>
              <a:pathLst>
                <a:path w="402829" h="430275">
                  <a:moveTo>
                    <a:pt x="0" y="0"/>
                  </a:moveTo>
                  <a:lnTo>
                    <a:pt x="402829" y="0"/>
                  </a:lnTo>
                  <a:lnTo>
                    <a:pt x="402829" y="430275"/>
                  </a:lnTo>
                  <a:lnTo>
                    <a:pt x="0" y="430275"/>
                  </a:lnTo>
                  <a:close/>
                </a:path>
              </a:pathLst>
            </a:custGeom>
            <a:blipFill>
              <a:blip r:embed="rId4"/>
              <a:stretch>
                <a:fillRect l="-38093" r="-38093"/>
              </a:stretch>
            </a:blipFill>
          </p:spPr>
          <p:txBody>
            <a:bodyPr/>
            <a:lstStyle/>
            <a:p>
              <a:endParaRPr lang="en-PA"/>
            </a:p>
          </p:txBody>
        </p:sp>
      </p:grpSp>
      <p:grpSp>
        <p:nvGrpSpPr>
          <p:cNvPr id="18" name="Group 18"/>
          <p:cNvGrpSpPr/>
          <p:nvPr/>
        </p:nvGrpSpPr>
        <p:grpSpPr>
          <a:xfrm>
            <a:off x="13806741" y="5374119"/>
            <a:ext cx="2675262" cy="2810990"/>
            <a:chOff x="0" y="0"/>
            <a:chExt cx="773554" cy="812800"/>
          </a:xfrm>
        </p:grpSpPr>
        <p:sp>
          <p:nvSpPr>
            <p:cNvPr id="19" name="Freeform 19"/>
            <p:cNvSpPr/>
            <p:nvPr/>
          </p:nvSpPr>
          <p:spPr>
            <a:xfrm>
              <a:off x="0" y="0"/>
              <a:ext cx="773554" cy="812800"/>
            </a:xfrm>
            <a:custGeom>
              <a:avLst/>
              <a:gdLst/>
              <a:ahLst/>
              <a:cxnLst/>
              <a:rect l="l" t="t" r="r" b="b"/>
              <a:pathLst>
                <a:path w="773554" h="812800">
                  <a:moveTo>
                    <a:pt x="0" y="0"/>
                  </a:moveTo>
                  <a:lnTo>
                    <a:pt x="773554" y="0"/>
                  </a:lnTo>
                  <a:lnTo>
                    <a:pt x="773554" y="812800"/>
                  </a:lnTo>
                  <a:lnTo>
                    <a:pt x="0" y="812800"/>
                  </a:lnTo>
                  <a:close/>
                </a:path>
              </a:pathLst>
            </a:custGeom>
            <a:solidFill>
              <a:srgbClr val="000000"/>
            </a:solidFill>
          </p:spPr>
          <p:txBody>
            <a:bodyPr/>
            <a:lstStyle/>
            <a:p>
              <a:endParaRPr lang="en-PA"/>
            </a:p>
          </p:txBody>
        </p:sp>
        <p:sp>
          <p:nvSpPr>
            <p:cNvPr id="20" name="TextBox 20"/>
            <p:cNvSpPr txBox="1"/>
            <p:nvPr/>
          </p:nvSpPr>
          <p:spPr>
            <a:xfrm>
              <a:off x="0" y="-333375"/>
              <a:ext cx="773554" cy="1146175"/>
            </a:xfrm>
            <a:prstGeom prst="rect">
              <a:avLst/>
            </a:prstGeom>
          </p:spPr>
          <p:txBody>
            <a:bodyPr lIns="50800" tIns="50800" rIns="50800" bIns="50800" rtlCol="0" anchor="ctr"/>
            <a:lstStyle/>
            <a:p>
              <a:pPr algn="ctr">
                <a:lnSpc>
                  <a:spcPts val="6249"/>
                </a:lnSpc>
              </a:pPr>
              <a:endParaRPr/>
            </a:p>
          </p:txBody>
        </p:sp>
      </p:grpSp>
      <p:grpSp>
        <p:nvGrpSpPr>
          <p:cNvPr id="21" name="Group 21"/>
          <p:cNvGrpSpPr/>
          <p:nvPr/>
        </p:nvGrpSpPr>
        <p:grpSpPr>
          <a:xfrm>
            <a:off x="13948096" y="5501831"/>
            <a:ext cx="2392552" cy="2555565"/>
            <a:chOff x="0" y="0"/>
            <a:chExt cx="402829" cy="430275"/>
          </a:xfrm>
        </p:grpSpPr>
        <p:sp>
          <p:nvSpPr>
            <p:cNvPr id="22" name="Freeform 22"/>
            <p:cNvSpPr/>
            <p:nvPr/>
          </p:nvSpPr>
          <p:spPr>
            <a:xfrm>
              <a:off x="0" y="0"/>
              <a:ext cx="402829" cy="430275"/>
            </a:xfrm>
            <a:custGeom>
              <a:avLst/>
              <a:gdLst/>
              <a:ahLst/>
              <a:cxnLst/>
              <a:rect l="l" t="t" r="r" b="b"/>
              <a:pathLst>
                <a:path w="402829" h="430275">
                  <a:moveTo>
                    <a:pt x="0" y="0"/>
                  </a:moveTo>
                  <a:lnTo>
                    <a:pt x="402829" y="0"/>
                  </a:lnTo>
                  <a:lnTo>
                    <a:pt x="402829" y="430275"/>
                  </a:lnTo>
                  <a:lnTo>
                    <a:pt x="0" y="430275"/>
                  </a:lnTo>
                  <a:close/>
                </a:path>
              </a:pathLst>
            </a:custGeom>
            <a:blipFill>
              <a:blip r:embed="rId5"/>
              <a:stretch>
                <a:fillRect l="-30160" r="-30160"/>
              </a:stretch>
            </a:blipFill>
          </p:spPr>
          <p:txBody>
            <a:bodyPr/>
            <a:lstStyle/>
            <a:p>
              <a:endParaRPr lang="en-PA"/>
            </a:p>
          </p:txBody>
        </p:sp>
      </p:grpSp>
      <p:sp>
        <p:nvSpPr>
          <p:cNvPr id="23" name="TextBox 23"/>
          <p:cNvSpPr txBox="1"/>
          <p:nvPr/>
        </p:nvSpPr>
        <p:spPr>
          <a:xfrm>
            <a:off x="2082190" y="1709224"/>
            <a:ext cx="6043043" cy="2081538"/>
          </a:xfrm>
          <a:prstGeom prst="rect">
            <a:avLst/>
          </a:prstGeom>
        </p:spPr>
        <p:txBody>
          <a:bodyPr lIns="0" tIns="0" rIns="0" bIns="0" rtlCol="0" anchor="t">
            <a:spAutoFit/>
          </a:bodyPr>
          <a:lstStyle/>
          <a:p>
            <a:pPr algn="l">
              <a:lnSpc>
                <a:spcPts val="7700"/>
              </a:lnSpc>
            </a:pPr>
            <a:r>
              <a:rPr lang="en-US" sz="7700" b="1">
                <a:solidFill>
                  <a:srgbClr val="FFFFFF"/>
                </a:solidFill>
                <a:latin typeface="Poppins Bold"/>
                <a:ea typeface="Poppins Bold"/>
                <a:cs typeface="Poppins Bold"/>
                <a:sym typeface="Poppins Bold"/>
              </a:rPr>
              <a:t>Observa las señales:</a:t>
            </a:r>
          </a:p>
        </p:txBody>
      </p:sp>
      <p:sp>
        <p:nvSpPr>
          <p:cNvPr id="24" name="TextBox 24"/>
          <p:cNvSpPr txBox="1"/>
          <p:nvPr/>
        </p:nvSpPr>
        <p:spPr>
          <a:xfrm>
            <a:off x="2082190" y="4716941"/>
            <a:ext cx="5752364" cy="5471160"/>
          </a:xfrm>
          <a:prstGeom prst="rect">
            <a:avLst/>
          </a:prstGeom>
        </p:spPr>
        <p:txBody>
          <a:bodyPr lIns="0" tIns="0" rIns="0" bIns="0" rtlCol="0" anchor="t">
            <a:spAutoFit/>
          </a:bodyPr>
          <a:lstStyle/>
          <a:p>
            <a:pPr marL="0" lvl="0" indent="0" algn="just">
              <a:lnSpc>
                <a:spcPts val="3104"/>
              </a:lnSpc>
              <a:spcBef>
                <a:spcPct val="0"/>
              </a:spcBef>
            </a:pPr>
            <a:r>
              <a:rPr lang="en-US" sz="2299" spc="71">
                <a:solidFill>
                  <a:srgbClr val="FFE9E9"/>
                </a:solidFill>
                <a:latin typeface="Poppins"/>
                <a:ea typeface="Poppins"/>
                <a:cs typeface="Poppins"/>
                <a:sym typeface="Poppins"/>
              </a:rPr>
              <a:t>Estas señal</a:t>
            </a:r>
            <a:r>
              <a:rPr lang="en-US" sz="2299" u="none" spc="71">
                <a:solidFill>
                  <a:srgbClr val="FFE9E9"/>
                </a:solidFill>
                <a:latin typeface="Poppins"/>
                <a:ea typeface="Poppins"/>
                <a:cs typeface="Poppins"/>
                <a:sym typeface="Poppins"/>
              </a:rPr>
              <a:t>es pueden sugerir flujos de fondos irregulares o uso del crédito como medio de colocación, indicar suplantación, fraude o necesidad de enmascarar flujos, también pueden representar estructuras para ocultar la verdadera fuente de fondos, e inclusive, dar indicios de blanqueo de capitales en casos en que el cliente pasa de moroso crónico a excelente pagador, sin sustento económico aparente.</a:t>
            </a:r>
          </a:p>
          <a:p>
            <a:pPr marL="0" lvl="0" indent="0" algn="just">
              <a:lnSpc>
                <a:spcPts val="3104"/>
              </a:lnSpc>
              <a:spcBef>
                <a:spcPct val="0"/>
              </a:spcBef>
            </a:pPr>
            <a:endParaRPr lang="en-US" sz="2299" u="none" spc="71">
              <a:solidFill>
                <a:srgbClr val="FFE9E9"/>
              </a:solidFill>
              <a:latin typeface="Poppins"/>
              <a:ea typeface="Poppins"/>
              <a:cs typeface="Poppins"/>
              <a:sym typeface="Poppins"/>
            </a:endParaRPr>
          </a:p>
        </p:txBody>
      </p:sp>
      <p:sp>
        <p:nvSpPr>
          <p:cNvPr id="25" name="Freeform 25"/>
          <p:cNvSpPr/>
          <p:nvPr/>
        </p:nvSpPr>
        <p:spPr>
          <a:xfrm>
            <a:off x="1028700" y="1030969"/>
            <a:ext cx="1189257" cy="1189257"/>
          </a:xfrm>
          <a:custGeom>
            <a:avLst/>
            <a:gdLst/>
            <a:ahLst/>
            <a:cxnLst/>
            <a:rect l="l" t="t" r="r" b="b"/>
            <a:pathLst>
              <a:path w="1189257" h="1189257">
                <a:moveTo>
                  <a:pt x="0" y="0"/>
                </a:moveTo>
                <a:lnTo>
                  <a:pt x="1189257" y="0"/>
                </a:lnTo>
                <a:lnTo>
                  <a:pt x="1189257" y="1189257"/>
                </a:lnTo>
                <a:lnTo>
                  <a:pt x="0" y="1189257"/>
                </a:lnTo>
                <a:lnTo>
                  <a:pt x="0" y="0"/>
                </a:lnTo>
                <a:close/>
              </a:path>
            </a:pathLst>
          </a:custGeom>
          <a:blipFill>
            <a:blip r:embed="rId6"/>
            <a:stretch>
              <a:fillRect/>
            </a:stretch>
          </a:blipFill>
        </p:spPr>
        <p:txBody>
          <a:bodyPr/>
          <a:lstStyle/>
          <a:p>
            <a:endParaRPr lang="en-PA"/>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1225</Words>
  <Application>Microsoft Macintosh PowerPoint</Application>
  <PresentationFormat>Custom</PresentationFormat>
  <Paragraphs>94</Paragraphs>
  <Slides>17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Canva Sans Bold</vt:lpstr>
      <vt:lpstr>Poppins</vt:lpstr>
      <vt:lpstr>Calibri</vt:lpstr>
      <vt:lpstr>Poppins Bold</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APC OPS INUSUALES Y SOSPECHOSAS</dc:title>
  <cp:lastModifiedBy>Microsoft Office User</cp:lastModifiedBy>
  <cp:revision>1</cp:revision>
  <dcterms:created xsi:type="dcterms:W3CDTF">2006-08-16T00:00:00Z</dcterms:created>
  <dcterms:modified xsi:type="dcterms:W3CDTF">2025-07-11T21:50:45Z</dcterms:modified>
  <dc:identifier>DAGsosqZY9Q</dc:identifier>
</cp:coreProperties>
</file>